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6" r:id="rId2"/>
    <p:sldId id="398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408" r:id="rId12"/>
    <p:sldId id="409" r:id="rId13"/>
    <p:sldId id="410" r:id="rId14"/>
    <p:sldId id="282" r:id="rId15"/>
    <p:sldId id="411" r:id="rId16"/>
    <p:sldId id="412" r:id="rId17"/>
    <p:sldId id="419" r:id="rId18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98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C82B3AAC-854B-4647-BE7B-48BDDAF6A7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90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B261-3CD1-4B9C-BB16-27F490DC4CA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310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1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1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2AC9-E45E-4A57-9FC0-B3B90C6E5E3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84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0447F-0FF8-424D-B012-B7CF612C9A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94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2FE1-929F-4730-8CB1-D85628D5A07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3313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2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2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26ED-47BA-48C5-BC06-361DB8781C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67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18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132576" y="1717185"/>
            <a:ext cx="4486656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6525-5402-4773-9302-A29370F99E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043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B90C8-5278-4BDA-A906-2DEBE33F49C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58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48F4-898A-4AD3-967E-EA87FCDE6A8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55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2"/>
            <a:ext cx="32004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7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6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7458-57BA-43E0-AAF6-FFF2388623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38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2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91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8196-1AB5-4692-962E-41B6122A40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82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24260" y="0"/>
            <a:ext cx="97536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2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59442" y="998538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21240" y="4046538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4740" y="6172202"/>
            <a:ext cx="9144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C59B24C-AD59-41AC-B7F5-797608B5A5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71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1219200"/>
            <a:ext cx="6934200" cy="2116138"/>
          </a:xfrm>
        </p:spPr>
        <p:txBody>
          <a:bodyPr/>
          <a:lstStyle/>
          <a:p>
            <a:pPr algn="ctr"/>
            <a:br>
              <a:rPr lang="en-US" sz="4200"/>
            </a:br>
            <a:r>
              <a:rPr lang="en-US" sz="4200"/>
              <a:t>Black Hole Information</a:t>
            </a:r>
            <a:br>
              <a:rPr lang="en-US" sz="4200"/>
            </a:br>
            <a:r>
              <a:rPr lang="en-US" sz="4200"/>
              <a:t>Paradox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8410" y="3886200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dirty="0"/>
          </a:p>
          <a:p>
            <a:pPr algn="ctr"/>
            <a:r>
              <a:rPr lang="en-US" sz="2800" dirty="0"/>
              <a:t>Adel </a:t>
            </a:r>
            <a:r>
              <a:rPr lang="en-US" sz="2800" dirty="0" err="1"/>
              <a:t>Awad</a:t>
            </a:r>
            <a:endParaRPr lang="en-US" sz="2800" dirty="0"/>
          </a:p>
          <a:p>
            <a:pPr algn="ctr"/>
            <a:r>
              <a:rPr lang="en-US" dirty="0"/>
              <a:t>Centre for Theoretical Physics</a:t>
            </a:r>
          </a:p>
          <a:p>
            <a:pPr algn="ctr"/>
            <a:r>
              <a:rPr lang="en-US" dirty="0"/>
              <a:t>British University in Egypt</a:t>
            </a:r>
          </a:p>
        </p:txBody>
      </p:sp>
    </p:spTree>
    <p:extLst>
      <p:ext uri="{BB962C8B-B14F-4D97-AF65-F5344CB8AC3E}">
        <p14:creationId xmlns:p14="http://schemas.microsoft.com/office/powerpoint/2010/main" val="836465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5365" y="163618"/>
            <a:ext cx="8229600" cy="990600"/>
          </a:xfrm>
        </p:spPr>
        <p:txBody>
          <a:bodyPr/>
          <a:lstStyle/>
          <a:p>
            <a:r>
              <a:rPr lang="en-US" sz="3200" dirty="0"/>
              <a:t>2- Hawking’s Argument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43100" y="4259063"/>
                <a:ext cx="8153400" cy="3066740"/>
              </a:xfrm>
            </p:spPr>
            <p:txBody>
              <a:bodyPr>
                <a:noAutofit/>
              </a:bodyPr>
              <a:lstStyle/>
              <a:p>
                <a:r>
                  <a:rPr lang="en-US" sz="2000" dirty="0">
                    <a:sym typeface="Symbol" panose="05050102010706020507" pitchFamily="18" charset="2"/>
                  </a:rPr>
                  <a:t>|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</m:t>
                    </m:r>
                    <m:r>
                      <m:rPr>
                        <m:sty m:val="p"/>
                      </m:rPr>
                      <a:rPr lang="en-US" sz="2000" baseline="-2500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mixed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sym typeface="Symbol" panose="05050102010706020507" pitchFamily="18" charset="2"/>
                  </a:rPr>
                  <a:t>= </a:t>
                </a:r>
                <a:r>
                  <a:rPr lang="en-US" sz="2000" i="1" dirty="0"/>
                  <a:t>S  </a:t>
                </a:r>
                <a:r>
                  <a:rPr lang="en-US" sz="2000" dirty="0">
                    <a:sym typeface="Symbol" panose="05050102010706020507" pitchFamily="18" charset="2"/>
                  </a:rPr>
                  <a:t>|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</m:t>
                    </m:r>
                  </m:oMath>
                </a14:m>
                <a:r>
                  <a:rPr lang="en-US" sz="2000" baseline="-25000" dirty="0"/>
                  <a:t>pure </a:t>
                </a:r>
                <a:r>
                  <a:rPr lang="en-US" sz="2000" dirty="0"/>
                  <a:t>    (</a:t>
                </a:r>
                <a:r>
                  <a:rPr lang="en-US" sz="2000" dirty="0">
                    <a:solidFill>
                      <a:srgbClr val="C00000"/>
                    </a:solidFill>
                  </a:rPr>
                  <a:t>S can not be unitary</a:t>
                </a:r>
                <a:r>
                  <a:rPr lang="en-US" sz="2000" dirty="0"/>
                  <a:t>)</a:t>
                </a:r>
                <a:endParaRPr lang="en-US" sz="2000" baseline="-25000" dirty="0"/>
              </a:p>
              <a:p>
                <a:r>
                  <a:rPr lang="en-US" sz="2000" dirty="0"/>
                  <a:t>Entangled state: 	</a:t>
                </a:r>
                <a:r>
                  <a:rPr lang="en-US" sz="2000" dirty="0">
                    <a:sym typeface="Symbol" panose="05050102010706020507" pitchFamily="18" charset="2"/>
                  </a:rPr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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𝐸𝑛𝑡</m:t>
                        </m:r>
                      </m:sub>
                    </m:sSub>
                  </m:oMath>
                </a14:m>
                <a:r>
                  <a:rPr lang="en-US" sz="2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000" dirty="0">
                    <a:sym typeface="Symbol" panose="05050102010706020507" pitchFamily="18" charset="2"/>
                  </a:rPr>
                  <a:t> |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</m:t>
                    </m:r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m:rPr>
                        <m:nor/>
                      </m:rPr>
                      <a:rPr lang="en-US" sz="200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|</m:t>
                    </m:r>
                    <m:r>
                      <m:rPr>
                        <m:nor/>
                      </m:rPr>
                      <a:rPr lang="en-US" sz="2000" dirty="0">
                        <a:sym typeface="Symbol" panose="05050102010706020507" pitchFamily="18" charset="2"/>
                      </a:rPr>
                      <m:t></m:t>
                    </m:r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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latin typeface="Abadi" panose="020F0502020204030204" pitchFamily="34" charset="0"/>
                    <a:sym typeface="Symbol" panose="05050102010706020507" pitchFamily="18" charset="2"/>
                  </a:rPr>
                  <a:t>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|</m:t>
                    </m:r>
                    <m:r>
                      <m:rPr>
                        <m:nor/>
                      </m:rPr>
                      <a:rPr lang="en-US" sz="2000" dirty="0">
                        <a:sym typeface="Symbol" panose="05050102010706020507" pitchFamily="18" charset="2"/>
                      </a:rPr>
                      <m:t></m:t>
                    </m:r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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sym typeface="Symbol" panose="05050102010706020507" pitchFamily="18" charset="2"/>
                  </a:rPr>
                  <a:t>|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 </m:t>
                    </m:r>
                  </m:oMath>
                </a14:m>
                <a:endParaRPr lang="en-US" sz="2000" dirty="0"/>
              </a:p>
              <a:p>
                <a:r>
                  <a:rPr lang="en-US" sz="2000" dirty="0">
                    <a:solidFill>
                      <a:srgbClr val="C00000"/>
                    </a:solidFill>
                  </a:rPr>
                  <a:t>This radiation is seen by an observer who stays static w.r.t. BH. A free-falling observer will not see any radiation!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43100" y="4259063"/>
                <a:ext cx="8153400" cy="3066740"/>
              </a:xfrm>
              <a:blipFill>
                <a:blip r:embed="rId2"/>
                <a:stretch>
                  <a:fillRect l="-299" t="-1789"/>
                </a:stretch>
              </a:blipFill>
            </p:spPr>
            <p:txBody>
              <a:bodyPr/>
              <a:lstStyle/>
              <a:p>
                <a:r>
                  <a:rPr lang="ar-EG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 bwMode="auto">
          <a:xfrm flipH="1">
            <a:off x="4102905" y="2452363"/>
            <a:ext cx="455370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905000" y="2509741"/>
            <a:ext cx="455370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3170097" y="3143995"/>
            <a:ext cx="0" cy="445483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209801" y="1759311"/>
            <a:ext cx="380085" cy="339957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2270625" y="2991594"/>
            <a:ext cx="319261" cy="30480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745358" y="1759311"/>
            <a:ext cx="311332" cy="339957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 flipV="1">
            <a:off x="3799326" y="2991595"/>
            <a:ext cx="257364" cy="37514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3170097" y="1553054"/>
            <a:ext cx="0" cy="376235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4102906" y="1586338"/>
                <a:ext cx="131073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/>
                <a:r>
                  <a:rPr lang="en-US" dirty="0">
                    <a:solidFill>
                      <a:srgbClr val="335B74">
                        <a:lumMod val="75000"/>
                      </a:srgbClr>
                    </a:solidFill>
                    <a:latin typeface="Century Schoolbook" panose="02040604050505020304"/>
                    <a:sym typeface="Symbol" panose="05050102010706020507" pitchFamily="18" charset="2"/>
                  </a:rPr>
                  <a:t>|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335B74">
                            <a:lumMod val="75000"/>
                          </a:srgbClr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</m:t>
                    </m:r>
                  </m:oMath>
                </a14:m>
                <a:r>
                  <a:rPr lang="en-US" baseline="-25000" dirty="0">
                    <a:solidFill>
                      <a:srgbClr val="335B74">
                        <a:lumMod val="75000"/>
                      </a:srgbClr>
                    </a:solidFill>
                    <a:latin typeface="Century Schoolbook" panose="02040604050505020304"/>
                  </a:rPr>
                  <a:t>pure</a:t>
                </a:r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906" y="1586338"/>
                <a:ext cx="1310735" cy="369332"/>
              </a:xfrm>
              <a:prstGeom prst="rect">
                <a:avLst/>
              </a:prstGeom>
              <a:blipFill>
                <a:blip r:embed="rId3"/>
                <a:stretch>
                  <a:fillRect l="-3721" t="-8197" b="-24590"/>
                </a:stretch>
              </a:blipFill>
            </p:spPr>
            <p:txBody>
              <a:bodyPr/>
              <a:lstStyle/>
              <a:p>
                <a:r>
                  <a:rPr lang="ar-E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utoShape 25"/>
          <p:cNvSpPr>
            <a:spLocks noChangeArrowheads="1"/>
          </p:cNvSpPr>
          <p:nvPr/>
        </p:nvSpPr>
        <p:spPr bwMode="auto">
          <a:xfrm>
            <a:off x="5173562" y="2395441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tx1"/>
          </a:solidFill>
          <a:ln w="12700" cap="sq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srgbClr val="1CADE4">
                  <a:lumMod val="60000"/>
                  <a:lumOff val="40000"/>
                </a:srgbClr>
              </a:solidFill>
              <a:latin typeface="Century Schoolbook" panose="02040604050505020304"/>
            </a:endParaRPr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6728821" y="1616250"/>
            <a:ext cx="521015" cy="22479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6004920" y="1308638"/>
            <a:ext cx="1447800" cy="3365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 sz="1600" dirty="0">
                <a:solidFill>
                  <a:prstClr val="black"/>
                </a:solidFill>
                <a:latin typeface="Century Schoolbook" panose="02040604050505020304"/>
              </a:rPr>
              <a:t>BH horizon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6564035" y="1841045"/>
            <a:ext cx="1981200" cy="16002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cxnSp>
        <p:nvCxnSpPr>
          <p:cNvPr id="45" name="AutoShape 47"/>
          <p:cNvCxnSpPr>
            <a:cxnSpLocks noChangeShapeType="1"/>
          </p:cNvCxnSpPr>
          <p:nvPr/>
        </p:nvCxnSpPr>
        <p:spPr bwMode="auto">
          <a:xfrm flipV="1">
            <a:off x="8545235" y="2432215"/>
            <a:ext cx="360438" cy="323230"/>
          </a:xfrm>
          <a:prstGeom prst="straightConnector1">
            <a:avLst/>
          </a:prstGeom>
          <a:noFill/>
          <a:ln w="12700" cap="sq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" name="AutoShape 48"/>
          <p:cNvCxnSpPr>
            <a:cxnSpLocks noChangeShapeType="1"/>
          </p:cNvCxnSpPr>
          <p:nvPr/>
        </p:nvCxnSpPr>
        <p:spPr bwMode="auto">
          <a:xfrm flipH="1">
            <a:off x="7996942" y="2755446"/>
            <a:ext cx="546709" cy="71999"/>
          </a:xfrm>
          <a:prstGeom prst="straightConnector1">
            <a:avLst/>
          </a:prstGeom>
          <a:noFill/>
          <a:ln w="12700" cap="sq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47" name="Text Box 49"/>
          <p:cNvSpPr txBox="1">
            <a:spLocks noChangeArrowheads="1"/>
          </p:cNvSpPr>
          <p:nvPr/>
        </p:nvSpPr>
        <p:spPr bwMode="auto">
          <a:xfrm>
            <a:off x="8905673" y="2365779"/>
            <a:ext cx="279244" cy="36933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entury Schoolbook" panose="02040604050505020304"/>
                <a:sym typeface="Symbol" panose="05050102010706020507" pitchFamily="18" charset="2"/>
              </a:rPr>
              <a:t></a:t>
            </a:r>
            <a:endParaRPr lang="en-US" dirty="0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48" name="Text Box 50"/>
          <p:cNvSpPr txBox="1">
            <a:spLocks noChangeArrowheads="1"/>
          </p:cNvSpPr>
          <p:nvPr/>
        </p:nvSpPr>
        <p:spPr bwMode="auto">
          <a:xfrm>
            <a:off x="7620554" y="2674780"/>
            <a:ext cx="279244" cy="36933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entury Schoolbook" panose="02040604050505020304"/>
                <a:sym typeface="Symbol" panose="05050102010706020507" pitchFamily="18" charset="2"/>
              </a:rPr>
              <a:t></a:t>
            </a:r>
            <a:endParaRPr lang="en-US" dirty="0">
              <a:solidFill>
                <a:prstClr val="black"/>
              </a:solidFill>
              <a:latin typeface="Century Schoolbook" panose="0204060405050502030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 Box 32"/>
              <p:cNvSpPr txBox="1">
                <a:spLocks noChangeArrowheads="1"/>
              </p:cNvSpPr>
              <p:nvPr/>
            </p:nvSpPr>
            <p:spPr bwMode="auto">
              <a:xfrm>
                <a:off x="8543651" y="1919525"/>
                <a:ext cx="1981200" cy="58477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defTabSz="457200"/>
                <a:r>
                  <a:rPr lang="en-US" sz="1600" dirty="0">
                    <a:solidFill>
                      <a:prstClr val="black"/>
                    </a:solidFill>
                    <a:latin typeface="Century Schoolbook" panose="02040604050505020304"/>
                  </a:rPr>
                  <a:t>Entangled state </a:t>
                </a:r>
                <a:r>
                  <a:rPr lang="en-US" sz="1600" dirty="0">
                    <a:sym typeface="Symbol" panose="05050102010706020507" pitchFamily="18" charset="2"/>
                  </a:rPr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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𝐸𝑛𝑡</m:t>
                        </m:r>
                      </m:sub>
                    </m:sSub>
                  </m:oMath>
                </a14:m>
                <a:endParaRPr lang="en-US" sz="1600" dirty="0">
                  <a:solidFill>
                    <a:prstClr val="black"/>
                  </a:solidFill>
                  <a:latin typeface="Century Schoolbook" panose="02040604050505020304"/>
                </a:endParaRPr>
              </a:p>
            </p:txBody>
          </p:sp>
        </mc:Choice>
        <mc:Fallback>
          <p:sp>
            <p:nvSpPr>
              <p:cNvPr id="63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543651" y="1919525"/>
                <a:ext cx="1981200" cy="584775"/>
              </a:xfrm>
              <a:prstGeom prst="rect">
                <a:avLst/>
              </a:prstGeom>
              <a:blipFill>
                <a:blip r:embed="rId4"/>
                <a:stretch>
                  <a:fillRect l="-1846" t="-3125" b="-12500"/>
                </a:stretch>
              </a:blipFill>
              <a:ln w="12700" cap="sq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ar-E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5423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0404" y="365761"/>
            <a:ext cx="7269480" cy="55870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4- </a:t>
            </a:r>
            <a:r>
              <a:rPr lang="en-US" sz="3200" dirty="0"/>
              <a:t>Black Hole Complementarity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4091" y="1379836"/>
            <a:ext cx="8272555" cy="5029199"/>
          </a:xfrm>
        </p:spPr>
        <p:txBody>
          <a:bodyPr>
            <a:normAutofit/>
          </a:bodyPr>
          <a:lstStyle/>
          <a:p>
            <a:r>
              <a:rPr lang="en-US" sz="2000" dirty="0"/>
              <a:t>Don Page studied BH and calculated the time after which a BH starts to release information;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t </a:t>
            </a:r>
            <a:r>
              <a:rPr lang="en-US" sz="2000" baseline="-25000" dirty="0">
                <a:solidFill>
                  <a:schemeClr val="tx2">
                    <a:lumMod val="75000"/>
                  </a:schemeClr>
                </a:solidFill>
              </a:rPr>
              <a:t>Page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~ M</a:t>
            </a:r>
            <a:r>
              <a:rPr lang="en-US" sz="2000" baseline="30000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G</a:t>
            </a:r>
            <a:r>
              <a:rPr lang="en-US" sz="2000" baseline="30000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2000" dirty="0"/>
              <a:t> </a:t>
            </a:r>
          </a:p>
          <a:p>
            <a:r>
              <a:rPr lang="en-US" sz="2000" dirty="0"/>
              <a:t>Outside observer will detect entanglement between radiation and an earlier radiation, after this time.</a:t>
            </a:r>
          </a:p>
          <a:p>
            <a:r>
              <a:rPr lang="en-US" sz="2000" dirty="0"/>
              <a:t>Therefore, in principle one can obtain after PT more information.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pic>
        <p:nvPicPr>
          <p:cNvPr id="1028" name="Picture 4" descr="figure 1">
            <a:extLst>
              <a:ext uri="{FF2B5EF4-FFF2-40B4-BE49-F238E27FC236}">
                <a16:creationId xmlns:a16="http://schemas.microsoft.com/office/drawing/2014/main" id="{B6787DF4-74EB-8CB2-B829-9A05A87B3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516" y="3429001"/>
            <a:ext cx="5007897" cy="3158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558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0404" y="365760"/>
            <a:ext cx="7269480" cy="634600"/>
          </a:xfrm>
        </p:spPr>
        <p:txBody>
          <a:bodyPr/>
          <a:lstStyle/>
          <a:p>
            <a:r>
              <a:rPr lang="en-US" sz="3200" dirty="0"/>
              <a:t>  Black Hole Complementarity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4090" y="1607521"/>
            <a:ext cx="8045794" cy="5250480"/>
          </a:xfrm>
        </p:spPr>
        <p:txBody>
          <a:bodyPr/>
          <a:lstStyle/>
          <a:p>
            <a:r>
              <a:rPr lang="en-US" sz="2000" dirty="0"/>
              <a:t>The above statement with the following assumptions is what we call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BH complementarity picture</a:t>
            </a:r>
            <a:r>
              <a:rPr lang="en-US" sz="2000" dirty="0"/>
              <a:t>:</a:t>
            </a:r>
          </a:p>
          <a:p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Unitarity (information conservation)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Semi-classical approximation is adequate, and we can apply QFT as long as curvature, R&lt;&lt; (</a:t>
            </a:r>
            <a:r>
              <a:rPr lang="en-US" sz="2000" dirty="0" err="1">
                <a:latin typeface="Brush Script MT" panose="03060802040406070304" pitchFamily="66" charset="0"/>
              </a:rPr>
              <a:t>l</a:t>
            </a:r>
            <a:r>
              <a:rPr lang="en-US" sz="2000" baseline="-25000" dirty="0" err="1"/>
              <a:t>p</a:t>
            </a:r>
            <a:r>
              <a:rPr lang="en-US" sz="2000" dirty="0"/>
              <a:t>)</a:t>
            </a:r>
            <a:r>
              <a:rPr lang="en-US" sz="2000" baseline="30000" dirty="0"/>
              <a:t>-2 </a:t>
            </a:r>
            <a:r>
              <a:rPr lang="en-US" sz="2000" dirty="0"/>
              <a:t>=1/G</a:t>
            </a:r>
            <a:r>
              <a:rPr lang="en-US" sz="2000" baseline="-25000" dirty="0"/>
              <a:t>N</a:t>
            </a:r>
            <a:r>
              <a:rPr lang="en-US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Equivalence principle is valid (in-falling observer see no radiation)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84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0404" y="365760"/>
            <a:ext cx="7269480" cy="460962"/>
          </a:xfrm>
        </p:spPr>
        <p:txBody>
          <a:bodyPr>
            <a:normAutofit fontScale="90000"/>
          </a:bodyPr>
          <a:lstStyle/>
          <a:p>
            <a:r>
              <a:rPr lang="en-US" dirty="0"/>
              <a:t>  </a:t>
            </a:r>
            <a:r>
              <a:rPr lang="en-US" sz="3200" dirty="0"/>
              <a:t>Black Hole Complementarity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596" y="1315586"/>
            <a:ext cx="8153400" cy="51816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678353" y="4846539"/>
            <a:ext cx="1952460" cy="181172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5" name="Cloud 4"/>
          <p:cNvSpPr/>
          <p:nvPr/>
        </p:nvSpPr>
        <p:spPr bwMode="auto">
          <a:xfrm>
            <a:off x="3137066" y="5686163"/>
            <a:ext cx="171698" cy="112574"/>
          </a:xfrm>
          <a:prstGeom prst="cloud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7" name="Smiley Face 6"/>
          <p:cNvSpPr/>
          <p:nvPr/>
        </p:nvSpPr>
        <p:spPr bwMode="auto">
          <a:xfrm>
            <a:off x="3374281" y="5179289"/>
            <a:ext cx="231219" cy="259074"/>
          </a:xfrm>
          <a:prstGeom prst="smileyFace">
            <a:avLst>
              <a:gd name="adj" fmla="val -1501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50961" y="4947499"/>
            <a:ext cx="17455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>
                <a:solidFill>
                  <a:srgbClr val="335B74">
                    <a:lumMod val="75000"/>
                  </a:srgbClr>
                </a:solidFill>
                <a:latin typeface="Century Schoolbook" panose="02040604050505020304"/>
              </a:rPr>
              <a:t>In-falling observer sees nothing unusual and no radiation or drama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2647229" y="5676528"/>
            <a:ext cx="51207" cy="152560"/>
          </a:xfrm>
          <a:prstGeom prst="ellipse">
            <a:avLst/>
          </a:prstGeom>
          <a:solidFill>
            <a:schemeClr val="tx1">
              <a:lumMod val="2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41585" y="923804"/>
            <a:ext cx="1824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>
                <a:solidFill>
                  <a:srgbClr val="335B74">
                    <a:lumMod val="75000"/>
                  </a:srgbClr>
                </a:solidFill>
                <a:latin typeface="Century Schoolbook" panose="02040604050505020304"/>
              </a:rPr>
              <a:t>outside observer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1694090" y="2170999"/>
            <a:ext cx="1821480" cy="16825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8" name="Cloud 17"/>
          <p:cNvSpPr/>
          <p:nvPr/>
        </p:nvSpPr>
        <p:spPr bwMode="auto">
          <a:xfrm>
            <a:off x="5968696" y="2563284"/>
            <a:ext cx="506780" cy="441743"/>
          </a:xfrm>
          <a:prstGeom prst="cloud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9" name="Cloud 18"/>
          <p:cNvSpPr/>
          <p:nvPr/>
        </p:nvSpPr>
        <p:spPr bwMode="auto">
          <a:xfrm>
            <a:off x="4315120" y="2841160"/>
            <a:ext cx="470621" cy="215238"/>
          </a:xfrm>
          <a:prstGeom prst="cloud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20" name="Smiley Face 19"/>
          <p:cNvSpPr/>
          <p:nvPr/>
        </p:nvSpPr>
        <p:spPr bwMode="auto">
          <a:xfrm>
            <a:off x="7841585" y="1560004"/>
            <a:ext cx="449604" cy="45537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21" name="Moon 20"/>
          <p:cNvSpPr/>
          <p:nvPr/>
        </p:nvSpPr>
        <p:spPr bwMode="auto">
          <a:xfrm flipH="1">
            <a:off x="3402641" y="2563284"/>
            <a:ext cx="112928" cy="910740"/>
          </a:xfrm>
          <a:prstGeom prst="moon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Times New Roman" charset="0"/>
              <a:cs typeface="Times New Roman" charset="0"/>
            </a:endParaRPr>
          </a:p>
        </p:txBody>
      </p:sp>
      <p:cxnSp>
        <p:nvCxnSpPr>
          <p:cNvPr id="22" name="Curved Connector 21"/>
          <p:cNvCxnSpPr/>
          <p:nvPr/>
        </p:nvCxnSpPr>
        <p:spPr bwMode="auto">
          <a:xfrm rot="5400000" flipH="1" flipV="1">
            <a:off x="3503501" y="2085428"/>
            <a:ext cx="292868" cy="268731"/>
          </a:xfrm>
          <a:prstGeom prst="curvedConnector3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Curved Connector 22"/>
          <p:cNvCxnSpPr/>
          <p:nvPr/>
        </p:nvCxnSpPr>
        <p:spPr bwMode="auto">
          <a:xfrm flipV="1">
            <a:off x="3736130" y="2518017"/>
            <a:ext cx="342439" cy="227685"/>
          </a:xfrm>
          <a:prstGeom prst="curvedConnector3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Curved Connector 23"/>
          <p:cNvCxnSpPr/>
          <p:nvPr/>
        </p:nvCxnSpPr>
        <p:spPr bwMode="auto">
          <a:xfrm flipV="1">
            <a:off x="3741684" y="3234565"/>
            <a:ext cx="352970" cy="15312"/>
          </a:xfrm>
          <a:prstGeom prst="curvedConnector3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Curved Connector 24"/>
          <p:cNvCxnSpPr/>
          <p:nvPr/>
        </p:nvCxnSpPr>
        <p:spPr bwMode="auto">
          <a:xfrm>
            <a:off x="3628499" y="3738741"/>
            <a:ext cx="323620" cy="114758"/>
          </a:xfrm>
          <a:prstGeom prst="curvedConnector3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395347" y="2764114"/>
            <a:ext cx="518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entury Schoolbook" panose="02040604050505020304"/>
              </a:rPr>
              <a:t>BH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490163" y="1228111"/>
            <a:ext cx="18249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>
                <a:solidFill>
                  <a:srgbClr val="335B74">
                    <a:lumMod val="75000"/>
                  </a:srgbClr>
                </a:solidFill>
                <a:latin typeface="Century Schoolbook" panose="02040604050505020304"/>
              </a:rPr>
              <a:t>Matter fall then thermalizes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79885" y="3938418"/>
            <a:ext cx="2352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entury Schoolbook" panose="02040604050505020304"/>
              </a:rPr>
              <a:t>Both observers will not see any violation of laws of physics</a:t>
            </a:r>
          </a:p>
        </p:txBody>
      </p:sp>
    </p:spTree>
    <p:extLst>
      <p:ext uri="{BB962C8B-B14F-4D97-AF65-F5344CB8AC3E}">
        <p14:creationId xmlns:p14="http://schemas.microsoft.com/office/powerpoint/2010/main" val="1101432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1252" y="53130"/>
            <a:ext cx="8229600" cy="990600"/>
          </a:xfrm>
        </p:spPr>
        <p:txBody>
          <a:bodyPr/>
          <a:lstStyle/>
          <a:p>
            <a:r>
              <a:rPr lang="en-US" sz="3200" dirty="0"/>
              <a:t> Complementarity Argument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694090" y="1270459"/>
            <a:ext cx="8052140" cy="2307908"/>
            <a:chOff x="729526" y="4379266"/>
            <a:chExt cx="8052140" cy="2307908"/>
          </a:xfrm>
        </p:grpSpPr>
        <p:cxnSp>
          <p:nvCxnSpPr>
            <p:cNvPr id="7" name="Curved Connector 6"/>
            <p:cNvCxnSpPr/>
            <p:nvPr/>
          </p:nvCxnSpPr>
          <p:spPr bwMode="auto">
            <a:xfrm flipV="1">
              <a:off x="7975682" y="5244064"/>
              <a:ext cx="379475" cy="164732"/>
            </a:xfrm>
            <a:prstGeom prst="curvedConnector3">
              <a:avLst/>
            </a:prstGeom>
            <a:solidFill>
              <a:schemeClr val="accent1"/>
            </a:solidFill>
            <a:ln w="12700" cap="sq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729526" y="6320261"/>
              <a:ext cx="646952" cy="366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dirty="0">
                  <a:solidFill>
                    <a:srgbClr val="335B74">
                      <a:lumMod val="75000"/>
                    </a:srgbClr>
                  </a:solidFill>
                  <a:latin typeface="Century Schoolbook" panose="02040604050505020304"/>
                </a:rPr>
                <a:t>BH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963913" y="4946900"/>
              <a:ext cx="1701057" cy="16825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prstClr val="black"/>
                </a:solidFill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" name="Text Box 49"/>
            <p:cNvSpPr txBox="1">
              <a:spLocks noChangeArrowheads="1"/>
            </p:cNvSpPr>
            <p:nvPr/>
          </p:nvSpPr>
          <p:spPr bwMode="auto">
            <a:xfrm>
              <a:off x="2230703" y="4733209"/>
              <a:ext cx="1992853" cy="400110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457200"/>
              <a:r>
                <a:rPr lang="en-US" sz="2000" dirty="0">
                  <a:solidFill>
                    <a:prstClr val="black"/>
                  </a:solidFill>
                  <a:latin typeface="Century Schoolbook" panose="02040604050505020304"/>
                  <a:sym typeface="Symbol" panose="05050102010706020507" pitchFamily="18" charset="2"/>
                </a:rPr>
                <a:t>Hawking’s pair</a:t>
              </a:r>
              <a:endParaRPr lang="en-US" sz="2000" dirty="0">
                <a:solidFill>
                  <a:prstClr val="black"/>
                </a:solidFill>
                <a:latin typeface="Century Schoolbook" panose="02040604050505020304"/>
              </a:endParaRPr>
            </a:p>
          </p:txBody>
        </p:sp>
        <p:sp>
          <p:nvSpPr>
            <p:cNvPr id="25" name="Text Box 49"/>
            <p:cNvSpPr txBox="1">
              <a:spLocks noChangeArrowheads="1"/>
            </p:cNvSpPr>
            <p:nvPr/>
          </p:nvSpPr>
          <p:spPr bwMode="auto">
            <a:xfrm>
              <a:off x="2376203" y="6285244"/>
              <a:ext cx="1611968" cy="400110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457200"/>
              <a:r>
                <a:rPr lang="en-US" sz="2000" dirty="0">
                  <a:solidFill>
                    <a:prstClr val="black"/>
                  </a:solidFill>
                  <a:latin typeface="Century Schoolbook" panose="02040604050505020304"/>
                  <a:sym typeface="Symbol" panose="05050102010706020507" pitchFamily="18" charset="2"/>
                </a:rPr>
                <a:t>( after </a:t>
              </a:r>
              <a:r>
                <a:rPr lang="en-US" sz="2000" dirty="0" err="1">
                  <a:solidFill>
                    <a:prstClr val="black"/>
                  </a:solidFill>
                  <a:latin typeface="Century Schoolbook" panose="02040604050505020304"/>
                  <a:sym typeface="Symbol" panose="05050102010706020507" pitchFamily="18" charset="2"/>
                </a:rPr>
                <a:t>t</a:t>
              </a:r>
              <a:r>
                <a:rPr lang="en-US" sz="2000" baseline="-25000" dirty="0" err="1">
                  <a:solidFill>
                    <a:prstClr val="black"/>
                  </a:solidFill>
                  <a:latin typeface="Century Schoolbook" panose="02040604050505020304"/>
                  <a:sym typeface="Symbol" panose="05050102010706020507" pitchFamily="18" charset="2"/>
                </a:rPr>
                <a:t>page</a:t>
              </a:r>
              <a:r>
                <a:rPr lang="en-US" sz="2000" dirty="0">
                  <a:solidFill>
                    <a:prstClr val="black"/>
                  </a:solidFill>
                  <a:latin typeface="Century Schoolbook" panose="02040604050505020304"/>
                  <a:sym typeface="Symbol" panose="05050102010706020507" pitchFamily="18" charset="2"/>
                </a:rPr>
                <a:t> )</a:t>
              </a:r>
              <a:endParaRPr lang="en-US" sz="2000" dirty="0">
                <a:solidFill>
                  <a:prstClr val="black"/>
                </a:solidFill>
                <a:latin typeface="Century Schoolbook" panose="02040604050505020304"/>
              </a:endParaRPr>
            </a:p>
          </p:txBody>
        </p:sp>
        <p:cxnSp>
          <p:nvCxnSpPr>
            <p:cNvPr id="30" name="Curved Connector 29"/>
            <p:cNvCxnSpPr/>
            <p:nvPr/>
          </p:nvCxnSpPr>
          <p:spPr bwMode="auto">
            <a:xfrm flipV="1">
              <a:off x="2692890" y="5586550"/>
              <a:ext cx="379475" cy="164732"/>
            </a:xfrm>
            <a:prstGeom prst="curvedConnector3">
              <a:avLst/>
            </a:prstGeom>
            <a:solidFill>
              <a:schemeClr val="accent1"/>
            </a:solidFill>
            <a:ln w="12700" cap="sq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Text Box 49"/>
            <p:cNvSpPr txBox="1">
              <a:spLocks noChangeArrowheads="1"/>
            </p:cNvSpPr>
            <p:nvPr/>
          </p:nvSpPr>
          <p:spPr bwMode="auto">
            <a:xfrm>
              <a:off x="6638698" y="4379266"/>
              <a:ext cx="2142968" cy="707886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457200"/>
              <a:r>
                <a:rPr lang="en-US" sz="2000" dirty="0">
                  <a:solidFill>
                    <a:prstClr val="black"/>
                  </a:solidFill>
                  <a:latin typeface="Century Schoolbook" panose="02040604050505020304"/>
                  <a:sym typeface="Symbol" panose="05050102010706020507" pitchFamily="18" charset="2"/>
                </a:rPr>
                <a:t>earlier radiation before </a:t>
              </a:r>
              <a:r>
                <a:rPr lang="en-US" sz="2000" dirty="0" err="1">
                  <a:solidFill>
                    <a:prstClr val="black"/>
                  </a:solidFill>
                  <a:latin typeface="Century Schoolbook" panose="02040604050505020304"/>
                  <a:sym typeface="Symbol" panose="05050102010706020507" pitchFamily="18" charset="2"/>
                </a:rPr>
                <a:t>t</a:t>
              </a:r>
              <a:r>
                <a:rPr lang="en-US" sz="2000" baseline="-25000" dirty="0" err="1">
                  <a:solidFill>
                    <a:prstClr val="black"/>
                  </a:solidFill>
                  <a:latin typeface="Century Schoolbook" panose="02040604050505020304"/>
                  <a:sym typeface="Symbol" panose="05050102010706020507" pitchFamily="18" charset="2"/>
                </a:rPr>
                <a:t>page</a:t>
              </a:r>
              <a:endParaRPr lang="en-US" sz="2000" dirty="0">
                <a:solidFill>
                  <a:prstClr val="black"/>
                </a:solidFill>
                <a:latin typeface="Century Schoolbook" panose="02040604050505020304"/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A929A6A9-BEC9-2F75-7D89-D6035E21E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0062" y="4433587"/>
            <a:ext cx="4334200" cy="221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188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14533"/>
            <a:ext cx="8229600" cy="990600"/>
          </a:xfrm>
        </p:spPr>
        <p:txBody>
          <a:bodyPr/>
          <a:lstStyle/>
          <a:p>
            <a:r>
              <a:rPr lang="en-US" sz="3200" dirty="0"/>
              <a:t>5- Firewall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1775" y="1417713"/>
            <a:ext cx="8153400" cy="5181600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Firewall argument (AMPS): </a:t>
            </a:r>
            <a:r>
              <a:rPr lang="en-US" dirty="0"/>
              <a:t>a simple argument which states that the previous three assumptions of BH complementarity are not consistent (we must give up on one of them)</a:t>
            </a:r>
          </a:p>
          <a:p>
            <a:endParaRPr lang="en-US" dirty="0"/>
          </a:p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Monogamy of entanglement: </a:t>
            </a:r>
            <a:r>
              <a:rPr lang="en-US" dirty="0"/>
              <a:t>an important property for all quantum systems which ensure that any of two maximally entangled particles cannot be entangled with a third one.</a:t>
            </a:r>
          </a:p>
        </p:txBody>
      </p:sp>
      <p:cxnSp>
        <p:nvCxnSpPr>
          <p:cNvPr id="7" name="Curved Connector 6"/>
          <p:cNvCxnSpPr/>
          <p:nvPr/>
        </p:nvCxnSpPr>
        <p:spPr bwMode="auto">
          <a:xfrm flipV="1">
            <a:off x="9373666" y="5363384"/>
            <a:ext cx="379475" cy="164732"/>
          </a:xfrm>
          <a:prstGeom prst="curvedConnector3">
            <a:avLst/>
          </a:prstGeom>
          <a:solidFill>
            <a:schemeClr val="accent1"/>
          </a:solidFill>
          <a:ln w="12700" cap="sq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008887" y="6090446"/>
            <a:ext cx="713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>
                <a:solidFill>
                  <a:srgbClr val="335B74">
                    <a:lumMod val="75000"/>
                  </a:srgbClr>
                </a:solidFill>
                <a:latin typeface="Century Schoolbook" panose="02040604050505020304"/>
              </a:rPr>
              <a:t>BH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2487914" y="4946900"/>
            <a:ext cx="1701057" cy="16825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3754704" y="4733209"/>
            <a:ext cx="1992853" cy="40011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 sz="2000" dirty="0">
                <a:solidFill>
                  <a:prstClr val="black"/>
                </a:solidFill>
                <a:latin typeface="Century Schoolbook" panose="02040604050505020304"/>
                <a:sym typeface="Symbol" panose="05050102010706020507" pitchFamily="18" charset="2"/>
              </a:rPr>
              <a:t>Hawking’s pair</a:t>
            </a:r>
            <a:endParaRPr lang="en-US" sz="2000" dirty="0">
              <a:solidFill>
                <a:prstClr val="black"/>
              </a:solidFill>
              <a:latin typeface="Century Schoolbook" panose="02040604050505020304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5337050" y="5675750"/>
            <a:ext cx="3946540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 Box 49"/>
          <p:cNvSpPr txBox="1">
            <a:spLocks noChangeArrowheads="1"/>
          </p:cNvSpPr>
          <p:nvPr/>
        </p:nvSpPr>
        <p:spPr bwMode="auto">
          <a:xfrm>
            <a:off x="6153722" y="5133319"/>
            <a:ext cx="2008976" cy="40011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2000" dirty="0">
                <a:solidFill>
                  <a:prstClr val="black"/>
                </a:solidFill>
                <a:latin typeface="Century Schoolbook" panose="02040604050505020304"/>
                <a:sym typeface="Symbol" panose="05050102010706020507" pitchFamily="18" charset="2"/>
              </a:rPr>
              <a:t>( entangled )</a:t>
            </a:r>
            <a:endParaRPr lang="en-US" sz="2000" dirty="0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25" name="Text Box 49"/>
          <p:cNvSpPr txBox="1">
            <a:spLocks noChangeArrowheads="1"/>
          </p:cNvSpPr>
          <p:nvPr/>
        </p:nvSpPr>
        <p:spPr bwMode="auto">
          <a:xfrm>
            <a:off x="3456550" y="6013390"/>
            <a:ext cx="1880500" cy="40011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2000" dirty="0">
                <a:solidFill>
                  <a:prstClr val="black"/>
                </a:solidFill>
                <a:latin typeface="Century Schoolbook" panose="02040604050505020304"/>
                <a:sym typeface="Symbol" panose="05050102010706020507" pitchFamily="18" charset="2"/>
              </a:rPr>
              <a:t>( entangled )</a:t>
            </a:r>
            <a:endParaRPr lang="en-US" sz="2000" dirty="0">
              <a:solidFill>
                <a:prstClr val="black"/>
              </a:solidFill>
              <a:latin typeface="Century Schoolbook" panose="02040604050505020304"/>
            </a:endParaRPr>
          </a:p>
        </p:txBody>
      </p:sp>
      <p:cxnSp>
        <p:nvCxnSpPr>
          <p:cNvPr id="28" name="Curved Connector 27"/>
          <p:cNvCxnSpPr/>
          <p:nvPr/>
        </p:nvCxnSpPr>
        <p:spPr bwMode="auto">
          <a:xfrm rot="10800000" flipV="1">
            <a:off x="3564871" y="5600826"/>
            <a:ext cx="379664" cy="109242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Curved Connector 29"/>
          <p:cNvCxnSpPr/>
          <p:nvPr/>
        </p:nvCxnSpPr>
        <p:spPr bwMode="auto">
          <a:xfrm flipV="1">
            <a:off x="4311309" y="5351256"/>
            <a:ext cx="379475" cy="164732"/>
          </a:xfrm>
          <a:prstGeom prst="curvedConnector3">
            <a:avLst/>
          </a:prstGeom>
          <a:solidFill>
            <a:schemeClr val="accent1"/>
          </a:solidFill>
          <a:ln w="12700" cap="sq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 Box 49"/>
          <p:cNvSpPr txBox="1">
            <a:spLocks noChangeArrowheads="1"/>
          </p:cNvSpPr>
          <p:nvPr/>
        </p:nvSpPr>
        <p:spPr bwMode="auto">
          <a:xfrm>
            <a:off x="7798988" y="4515787"/>
            <a:ext cx="2142968" cy="707886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2000" dirty="0">
                <a:solidFill>
                  <a:prstClr val="black"/>
                </a:solidFill>
                <a:latin typeface="Century Schoolbook" panose="02040604050505020304"/>
                <a:sym typeface="Symbol" panose="05050102010706020507" pitchFamily="18" charset="2"/>
              </a:rPr>
              <a:t>earlier radiation before </a:t>
            </a:r>
            <a:r>
              <a:rPr lang="en-US" sz="2000" dirty="0" err="1">
                <a:solidFill>
                  <a:prstClr val="black"/>
                </a:solidFill>
                <a:latin typeface="Century Schoolbook" panose="02040604050505020304"/>
                <a:sym typeface="Symbol" panose="05050102010706020507" pitchFamily="18" charset="2"/>
              </a:rPr>
              <a:t>t</a:t>
            </a:r>
            <a:r>
              <a:rPr lang="en-US" sz="2000" baseline="-25000" dirty="0" err="1">
                <a:solidFill>
                  <a:prstClr val="black"/>
                </a:solidFill>
                <a:latin typeface="Century Schoolbook" panose="02040604050505020304"/>
                <a:sym typeface="Symbol" panose="05050102010706020507" pitchFamily="18" charset="2"/>
              </a:rPr>
              <a:t>p</a:t>
            </a:r>
            <a:endParaRPr lang="en-US" sz="2000" dirty="0">
              <a:solidFill>
                <a:prstClr val="black"/>
              </a:solidFill>
              <a:latin typeface="Century Schoolbook" panose="020406040505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919285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8229600" cy="838200"/>
          </a:xfrm>
        </p:spPr>
        <p:txBody>
          <a:bodyPr/>
          <a:lstStyle/>
          <a:p>
            <a:pPr algn="ctr"/>
            <a:r>
              <a:rPr lang="en-US" sz="3600" dirty="0"/>
              <a:t>III- Conclusion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694090" y="1778527"/>
            <a:ext cx="8196660" cy="4857279"/>
          </a:xfrm>
          <a:ln/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BH information paradox is not fully understood yet! Of course, not as strong as before, since our understanding have developed!</a:t>
            </a:r>
          </a:p>
          <a:p>
            <a:r>
              <a:rPr lang="en-US" dirty="0"/>
              <a:t>One of the three natural assumptions is wrong. It is not clear what to choose but for AMPS people they choose 2 or 3.</a:t>
            </a:r>
          </a:p>
          <a:p>
            <a:r>
              <a:rPr lang="en-US" dirty="0"/>
              <a:t>The firewall region could be a result of many things among them nonlocal QFT effects and/or trans-</a:t>
            </a:r>
            <a:r>
              <a:rPr lang="en-US" dirty="0" err="1"/>
              <a:t>Planckian</a:t>
            </a:r>
            <a:r>
              <a:rPr lang="en-US" dirty="0"/>
              <a:t> physics stretched up to the horizon.</a:t>
            </a:r>
          </a:p>
          <a:p>
            <a:endParaRPr lang="en-US" baseline="30000" dirty="0"/>
          </a:p>
          <a:p>
            <a:pPr>
              <a:buFont typeface="Symbol" pitchFamily="18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186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0979D-37F2-2A4E-903C-18A6B4683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375" y="-19847"/>
            <a:ext cx="7269480" cy="1325562"/>
          </a:xfrm>
        </p:spPr>
        <p:txBody>
          <a:bodyPr/>
          <a:lstStyle/>
          <a:p>
            <a:r>
              <a:rPr lang="en-US" dirty="0"/>
              <a:t>Recent Developments</a:t>
            </a:r>
            <a:endParaRPr lang="ar-E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AA91C-5B26-9670-4D48-A81090EB2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001" y="904450"/>
            <a:ext cx="6446520" cy="4351337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Progress was made in 2019, </a:t>
            </a:r>
            <a:r>
              <a:rPr lang="en-US" dirty="0" err="1"/>
              <a:t>Penington</a:t>
            </a:r>
            <a:r>
              <a:rPr lang="en-US" dirty="0"/>
              <a:t> and </a:t>
            </a:r>
            <a:r>
              <a:rPr lang="en-US" dirty="0" err="1"/>
              <a:t>Almheiri</a:t>
            </a:r>
            <a:r>
              <a:rPr lang="en-US" dirty="0"/>
              <a:t>, Engelhardt, </a:t>
            </a:r>
            <a:r>
              <a:rPr lang="en-US" dirty="0" err="1"/>
              <a:t>Marolf</a:t>
            </a:r>
            <a:r>
              <a:rPr lang="en-US" dirty="0"/>
              <a:t> and Maxfield, were able to compute the entropy of the radiation in specific models of gravity (JT).</a:t>
            </a:r>
          </a:p>
          <a:p>
            <a:r>
              <a:rPr lang="en-US" dirty="0"/>
              <a:t>These calculations showed that the entropy of this radiation first rises and then falls back to zero.</a:t>
            </a:r>
          </a:p>
          <a:p>
            <a:r>
              <a:rPr lang="en-US" dirty="0"/>
              <a:t>This is not a full resolution of the information lose paradox, but it is rather an important step towards resolving it. 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Penington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Almheiri</a:t>
            </a:r>
            <a:r>
              <a:rPr lang="en-US" b="1" dirty="0">
                <a:solidFill>
                  <a:srgbClr val="FF0000"/>
                </a:solidFill>
              </a:rPr>
              <a:t>, Engelhardt, and Maxfield</a:t>
            </a:r>
            <a:endParaRPr lang="ar-EG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05BFA1-301D-7DE1-AD0B-B83C5FB5A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2230447F-0FF8-424D-B012-B7CF612C9A37}" type="slidenum">
              <a:rPr lang="en-US" altLang="en-US">
                <a:solidFill>
                  <a:srgbClr val="335B74">
                    <a:lumMod val="60000"/>
                    <a:lumOff val="40000"/>
                  </a:srgbClr>
                </a:solidFill>
                <a:latin typeface="Century Schoolbook" panose="02040604050505020304"/>
              </a:rPr>
              <a:pPr defTabSz="457200"/>
              <a:t>17</a:t>
            </a:fld>
            <a:endParaRPr lang="en-US" altLang="en-US">
              <a:solidFill>
                <a:srgbClr val="335B74">
                  <a:lumMod val="60000"/>
                  <a:lumOff val="40000"/>
                </a:srgbClr>
              </a:solidFill>
              <a:latin typeface="Century Schoolbook" panose="02040604050505020304"/>
            </a:endParaRPr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D8E6381E-378A-D716-BB23-FE455E779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600" y="4838190"/>
            <a:ext cx="1366345" cy="182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">
            <a:extLst>
              <a:ext uri="{FF2B5EF4-FFF2-40B4-BE49-F238E27FC236}">
                <a16:creationId xmlns:a16="http://schemas.microsoft.com/office/drawing/2014/main" id="{6F7E8121-6EDD-5A6C-2665-19B2DE85E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339" y="4838190"/>
            <a:ext cx="1694922" cy="178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">
            <a:extLst>
              <a:ext uri="{FF2B5EF4-FFF2-40B4-BE49-F238E27FC236}">
                <a16:creationId xmlns:a16="http://schemas.microsoft.com/office/drawing/2014/main" id="{1B53A669-02DB-FDAB-07FE-54957A6CF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895" y="4821860"/>
            <a:ext cx="1366345" cy="182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9ADEB7-8544-D3E8-169A-AC3119F0DF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7585" y="4821860"/>
            <a:ext cx="1513100" cy="18678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E7B063-2EE3-51E3-A763-2188249F6EAB}"/>
              </a:ext>
            </a:extLst>
          </p:cNvPr>
          <p:cNvSpPr txBox="1"/>
          <p:nvPr/>
        </p:nvSpPr>
        <p:spPr>
          <a:xfrm>
            <a:off x="8456537" y="5132591"/>
            <a:ext cx="152833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defTabSz="457200"/>
            <a:r>
              <a:rPr lang="en-US" b="1" dirty="0">
                <a:solidFill>
                  <a:srgbClr val="FF0000"/>
                </a:solidFill>
                <a:latin typeface="Century Schoolbook" panose="02040604050505020304"/>
              </a:rPr>
              <a:t>2021</a:t>
            </a:r>
          </a:p>
          <a:p>
            <a:pPr defTabSz="457200"/>
            <a:r>
              <a:rPr lang="en-US" b="1" dirty="0">
                <a:solidFill>
                  <a:srgbClr val="FF0000"/>
                </a:solidFill>
                <a:latin typeface="Century Schoolbook" panose="02040604050505020304"/>
              </a:rPr>
              <a:t>New Horizon in Physics</a:t>
            </a:r>
            <a:endParaRPr lang="ar-EG" b="1" dirty="0">
              <a:solidFill>
                <a:srgbClr val="FF0000"/>
              </a:solidFill>
              <a:latin typeface="Century Schoolbook" panose="02040604050505020304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2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Rectangle 17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8229600" cy="838200"/>
          </a:xfrm>
        </p:spPr>
        <p:txBody>
          <a:bodyPr/>
          <a:lstStyle/>
          <a:p>
            <a:pPr algn="ctr"/>
            <a:r>
              <a:rPr lang="en-US"/>
              <a:t>I- Classical Black Holes</a:t>
            </a:r>
          </a:p>
        </p:txBody>
      </p:sp>
      <p:sp>
        <p:nvSpPr>
          <p:cNvPr id="5136" name="Rectangle 16"/>
          <p:cNvSpPr>
            <a:spLocks noGrp="1" noChangeArrowheads="1"/>
          </p:cNvSpPr>
          <p:nvPr>
            <p:ph idx="1"/>
          </p:nvPr>
        </p:nvSpPr>
        <p:spPr>
          <a:xfrm>
            <a:off x="2286000" y="1143000"/>
            <a:ext cx="7924800" cy="5486400"/>
          </a:xfrm>
        </p:spPr>
        <p:txBody>
          <a:bodyPr>
            <a:normAutofit fontScale="92500" lnSpcReduction="20000"/>
          </a:bodyPr>
          <a:lstStyle/>
          <a:p>
            <a:pPr algn="ctr">
              <a:buFont typeface="Symbol" pitchFamily="18" charset="2"/>
              <a:buNone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1- General Relativity (GR)</a:t>
            </a:r>
          </a:p>
          <a:p>
            <a:pPr>
              <a:buFont typeface="Symbol" pitchFamily="18" charset="2"/>
              <a:buNone/>
            </a:pPr>
            <a:endParaRPr lang="en-US" sz="1000" baseline="-25000" dirty="0">
              <a:solidFill>
                <a:schemeClr val="accent1"/>
              </a:solidFill>
            </a:endParaRPr>
          </a:p>
          <a:p>
            <a:r>
              <a:rPr lang="en-US" dirty="0"/>
              <a:t>GR basic assumptions:</a:t>
            </a:r>
          </a:p>
          <a:p>
            <a:pPr>
              <a:buFont typeface="Symbol" pitchFamily="18" charset="2"/>
              <a:buNone/>
            </a:pPr>
            <a:endParaRPr lang="en-US" sz="900" baseline="30000" dirty="0">
              <a:solidFill>
                <a:schemeClr val="accent1"/>
              </a:solidFill>
            </a:endParaRPr>
          </a:p>
          <a:p>
            <a:pPr>
              <a:buFont typeface="Symbol" pitchFamily="18" charset="2"/>
              <a:buNone/>
            </a:pPr>
            <a:r>
              <a:rPr lang="en-US" dirty="0"/>
              <a:t>a) Equivalence Principle </a:t>
            </a:r>
            <a:r>
              <a:rPr lang="en-US" dirty="0">
                <a:sym typeface="Symbol" pitchFamily="18" charset="2"/>
              </a:rPr>
              <a:t> </a:t>
            </a:r>
            <a:r>
              <a:rPr lang="en-US" dirty="0"/>
              <a:t>geometrical description of gravity.</a:t>
            </a:r>
          </a:p>
          <a:p>
            <a:pPr>
              <a:buFont typeface="Symbol" pitchFamily="18" charset="2"/>
              <a:buNone/>
            </a:pPr>
            <a:r>
              <a:rPr lang="en-US" dirty="0"/>
              <a:t>b) Principle of General Covariance </a:t>
            </a:r>
            <a:r>
              <a:rPr lang="en-US" dirty="0">
                <a:sym typeface="Symbol" pitchFamily="18" charset="2"/>
              </a:rPr>
              <a:t> expressing physical laws in </a:t>
            </a:r>
            <a:r>
              <a:rPr lang="en-US" dirty="0" err="1">
                <a:sym typeface="Symbol" pitchFamily="18" charset="2"/>
              </a:rPr>
              <a:t>tensorial</a:t>
            </a:r>
            <a:r>
              <a:rPr lang="en-US" dirty="0">
                <a:sym typeface="Symbol" pitchFamily="18" charset="2"/>
              </a:rPr>
              <a:t> form</a:t>
            </a:r>
            <a:r>
              <a:rPr lang="en-US" dirty="0"/>
              <a:t>. </a:t>
            </a:r>
          </a:p>
          <a:p>
            <a:endParaRPr lang="en-US" sz="1000" baseline="-25000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Field Equations:   </a:t>
            </a:r>
          </a:p>
          <a:p>
            <a:pPr algn="ctr">
              <a:buFont typeface="Symbol" pitchFamily="18" charset="2"/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(geometry)         R</a:t>
            </a:r>
            <a:r>
              <a:rPr lang="en-US" baseline="-25000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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- 1/2 g</a:t>
            </a:r>
            <a:r>
              <a:rPr lang="en-US" baseline="-25000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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 R+  g</a:t>
            </a:r>
            <a:r>
              <a:rPr lang="en-US" baseline="-25000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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 =  T</a:t>
            </a:r>
            <a:r>
              <a:rPr lang="en-US" baseline="-25000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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 ,</a:t>
            </a:r>
            <a:r>
              <a:rPr lang="en-US" baseline="-25000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         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(matter)</a:t>
            </a:r>
          </a:p>
          <a:p>
            <a:pPr algn="ctr">
              <a:buFont typeface="Symbol" pitchFamily="18" charset="2"/>
              <a:buNone/>
            </a:pPr>
            <a:endParaRPr lang="en-US" sz="900" dirty="0"/>
          </a:p>
          <a:p>
            <a:pPr>
              <a:buFont typeface="Symbol" pitchFamily="18" charset="2"/>
              <a:buNone/>
            </a:pPr>
            <a:r>
              <a:rPr lang="en-US" dirty="0"/>
              <a:t>	which is similar to Poisson's eqns. </a:t>
            </a:r>
          </a:p>
          <a:p>
            <a:pPr>
              <a:buFont typeface="Symbol" pitchFamily="18" charset="2"/>
              <a:buNone/>
            </a:pPr>
            <a:endParaRPr lang="en-US" dirty="0"/>
          </a:p>
          <a:p>
            <a:pPr>
              <a:buFont typeface="Symbol" pitchFamily="18" charset="2"/>
              <a:buNone/>
            </a:pPr>
            <a:r>
              <a:rPr lang="en-US" dirty="0"/>
              <a:t>The fundamental quantity here is the metric </a:t>
            </a:r>
            <a:r>
              <a:rPr lang="en-US" dirty="0">
                <a:sym typeface="Symbol" pitchFamily="18" charset="2"/>
              </a:rPr>
              <a:t>g</a:t>
            </a:r>
            <a:r>
              <a:rPr lang="en-US" baseline="-25000" dirty="0">
                <a:sym typeface="Symbol" pitchFamily="18" charset="2"/>
              </a:rPr>
              <a:t></a:t>
            </a:r>
            <a:r>
              <a:rPr lang="en-US" dirty="0">
                <a:sym typeface="Symbol" pitchFamily="18" charset="2"/>
              </a:rPr>
              <a:t> </a:t>
            </a:r>
            <a:endParaRPr lang="en-US" dirty="0"/>
          </a:p>
          <a:p>
            <a:pPr algn="ctr">
              <a:buFont typeface="Symbol" pitchFamily="18" charset="2"/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ds</a:t>
            </a:r>
            <a:r>
              <a:rPr lang="en-US" baseline="30000" dirty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g</a:t>
            </a:r>
            <a:r>
              <a:rPr lang="en-US" baseline="-25000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</a:t>
            </a:r>
            <a:r>
              <a:rPr lang="en-US" baseline="-25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dx </a:t>
            </a:r>
            <a:r>
              <a:rPr lang="en-US" baseline="30000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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dx </a:t>
            </a:r>
            <a:r>
              <a:rPr lang="en-US" baseline="30000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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>
              <a:buFont typeface="Symbol" pitchFamily="18" charset="2"/>
              <a:buNone/>
            </a:pPr>
            <a:endParaRPr lang="en-US" dirty="0"/>
          </a:p>
          <a:p>
            <a:pPr>
              <a:buFont typeface="Symbol" pitchFamily="18" charset="2"/>
              <a:buNone/>
            </a:pPr>
            <a:endParaRPr lang="en-US" u="sng" dirty="0">
              <a:solidFill>
                <a:schemeClr val="accent1"/>
              </a:solidFill>
            </a:endParaRPr>
          </a:p>
          <a:p>
            <a:endParaRPr lang="en-US" u="sng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5412945" y="5250481"/>
                <a:ext cx="9040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4572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=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entury Schoolbook" panose="02040604050505020304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945" y="5250481"/>
                <a:ext cx="904030" cy="276999"/>
              </a:xfrm>
              <a:prstGeom prst="rect">
                <a:avLst/>
              </a:prstGeom>
              <a:blipFill>
                <a:blip r:embed="rId2"/>
                <a:stretch>
                  <a:fillRect l="-5405" r="-5405" b="-28261"/>
                </a:stretch>
              </a:blipFill>
            </p:spPr>
            <p:txBody>
              <a:bodyPr/>
              <a:lstStyle/>
              <a:p>
                <a:r>
                  <a:rPr lang="ar-E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4825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8229600" cy="6096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accent1"/>
                </a:solidFill>
              </a:rPr>
              <a:t>2- Schwarzschild Solution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997670" y="1228045"/>
            <a:ext cx="7924800" cy="5715000"/>
          </a:xfrm>
          <a:ln/>
        </p:spPr>
        <p:txBody>
          <a:bodyPr/>
          <a:lstStyle/>
          <a:p>
            <a:endParaRPr lang="en-US" sz="1200" dirty="0"/>
          </a:p>
          <a:p>
            <a:r>
              <a:rPr lang="en-US" dirty="0"/>
              <a:t>Solving </a:t>
            </a:r>
            <a:r>
              <a:rPr lang="en-US" dirty="0">
                <a:solidFill>
                  <a:schemeClr val="hlink"/>
                </a:solidFill>
              </a:rPr>
              <a:t>vacuum</a:t>
            </a:r>
            <a:r>
              <a:rPr lang="en-US" dirty="0"/>
              <a:t> Einstein's Eqns. with </a:t>
            </a:r>
            <a:r>
              <a:rPr lang="en-US" dirty="0">
                <a:solidFill>
                  <a:schemeClr val="hlink"/>
                </a:solidFill>
              </a:rPr>
              <a:t>spherical symmetry</a:t>
            </a:r>
            <a:r>
              <a:rPr lang="en-US" dirty="0"/>
              <a:t>, one obtains what is called Schwarzschild solution;</a:t>
            </a:r>
            <a:endParaRPr lang="en-US" sz="900" dirty="0"/>
          </a:p>
          <a:p>
            <a:pPr>
              <a:buFont typeface="Symbol" pitchFamily="18" charset="2"/>
              <a:buNone/>
            </a:pPr>
            <a:r>
              <a:rPr lang="en-US" dirty="0"/>
              <a:t>	ds</a:t>
            </a:r>
            <a:r>
              <a:rPr lang="en-US" baseline="30000" dirty="0"/>
              <a:t>2 </a:t>
            </a:r>
            <a:r>
              <a:rPr lang="en-US" dirty="0"/>
              <a:t>= - (1-2m/r) dt</a:t>
            </a:r>
            <a:r>
              <a:rPr lang="en-US" baseline="30000" dirty="0"/>
              <a:t>2</a:t>
            </a:r>
            <a:r>
              <a:rPr lang="en-US" dirty="0"/>
              <a:t> + (1-2m/r)</a:t>
            </a:r>
            <a:r>
              <a:rPr lang="en-US" baseline="30000" dirty="0"/>
              <a:t>-1</a:t>
            </a:r>
            <a:r>
              <a:rPr lang="en-US" dirty="0"/>
              <a:t> dr</a:t>
            </a:r>
            <a:r>
              <a:rPr lang="en-US" baseline="30000" dirty="0"/>
              <a:t>2</a:t>
            </a:r>
            <a:r>
              <a:rPr lang="en-US" dirty="0"/>
              <a:t> + r</a:t>
            </a:r>
            <a:r>
              <a:rPr lang="en-US" baseline="30000" dirty="0"/>
              <a:t>2</a:t>
            </a:r>
            <a:r>
              <a:rPr lang="en-US" dirty="0"/>
              <a:t>(d</a:t>
            </a:r>
            <a:r>
              <a:rPr lang="en-US" dirty="0">
                <a:sym typeface="Symbol" pitchFamily="18" charset="2"/>
              </a:rPr>
              <a:t></a:t>
            </a:r>
            <a:r>
              <a:rPr lang="en-US" baseline="30000" dirty="0">
                <a:sym typeface="Symbol" pitchFamily="18" charset="2"/>
              </a:rPr>
              <a:t>2 </a:t>
            </a:r>
            <a:r>
              <a:rPr lang="en-US" dirty="0">
                <a:sym typeface="Symbol" pitchFamily="18" charset="2"/>
              </a:rPr>
              <a:t>+sin()</a:t>
            </a:r>
            <a:r>
              <a:rPr lang="en-US" baseline="30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d</a:t>
            </a:r>
            <a:r>
              <a:rPr lang="en-US" baseline="30000" dirty="0">
                <a:sym typeface="Symbol" pitchFamily="18" charset="2"/>
              </a:rPr>
              <a:t>2</a:t>
            </a:r>
            <a:endParaRPr lang="en-US" sz="900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At  </a:t>
            </a:r>
            <a:r>
              <a:rPr lang="en-US" dirty="0" err="1">
                <a:sym typeface="Symbol" pitchFamily="18" charset="2"/>
              </a:rPr>
              <a:t>r</a:t>
            </a:r>
            <a:r>
              <a:rPr lang="en-US" baseline="-25000" dirty="0" err="1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= 2m something goes wrong, it is a horizon! It divides the space into  r &gt; 2m  and r &lt; 2m.</a:t>
            </a:r>
            <a:endParaRPr lang="en-US" sz="800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What happens if we squeeze the matter of a star till it goes inside </a:t>
            </a:r>
            <a:r>
              <a:rPr lang="en-US" dirty="0" err="1">
                <a:sym typeface="Symbol" pitchFamily="18" charset="2"/>
              </a:rPr>
              <a:t>r</a:t>
            </a:r>
            <a:r>
              <a:rPr lang="en-US" baseline="-25000" dirty="0" err="1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? We get what is called a </a:t>
            </a:r>
            <a:r>
              <a:rPr lang="en-US" dirty="0">
                <a:solidFill>
                  <a:schemeClr val="hlink"/>
                </a:solidFill>
                <a:sym typeface="Symbol" pitchFamily="18" charset="2"/>
              </a:rPr>
              <a:t>Black Hole!</a:t>
            </a:r>
          </a:p>
          <a:p>
            <a:pPr>
              <a:buFont typeface="Symbol" pitchFamily="18" charset="2"/>
              <a:buNone/>
            </a:pPr>
            <a:endParaRPr lang="en-US" dirty="0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2743200" y="4492625"/>
            <a:ext cx="1676400" cy="1600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3276600" y="5026025"/>
            <a:ext cx="685800" cy="609600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 baseline="-25000">
              <a:solidFill>
                <a:prstClr val="black"/>
              </a:solidFill>
              <a:latin typeface="Century Schoolbook" panose="02040604050505020304"/>
            </a:endParaRPr>
          </a:p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 flipV="1">
            <a:off x="3962400" y="5330825"/>
            <a:ext cx="304800" cy="914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2438400" y="5711825"/>
            <a:ext cx="4572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886200" y="6016625"/>
            <a:ext cx="1905000" cy="707886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>
              <a:spcBef>
                <a:spcPct val="50000"/>
              </a:spcBef>
            </a:pPr>
            <a:r>
              <a:rPr lang="en-US" sz="1600" dirty="0">
                <a:solidFill>
                  <a:prstClr val="black"/>
                </a:solidFill>
                <a:latin typeface="Century Schoolbook" panose="02040604050505020304"/>
              </a:rPr>
              <a:t>Schwarzschild</a:t>
            </a:r>
          </a:p>
          <a:p>
            <a:pPr defTabSz="457200">
              <a:spcBef>
                <a:spcPct val="50000"/>
              </a:spcBef>
            </a:pPr>
            <a:r>
              <a:rPr lang="en-US" sz="1600" dirty="0">
                <a:solidFill>
                  <a:prstClr val="black"/>
                </a:solidFill>
                <a:latin typeface="Century Schoolbook" panose="02040604050505020304"/>
              </a:rPr>
              <a:t>horizon</a:t>
            </a:r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5257800" y="4873625"/>
            <a:ext cx="1066800" cy="1066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5486400" y="5102225"/>
            <a:ext cx="685800" cy="609600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 baseline="-25000">
              <a:solidFill>
                <a:prstClr val="black"/>
              </a:solidFill>
              <a:latin typeface="Century Schoolbook" panose="02040604050505020304"/>
            </a:endParaRPr>
          </a:p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404" name="Oval 20"/>
          <p:cNvSpPr>
            <a:spLocks noChangeArrowheads="1"/>
          </p:cNvSpPr>
          <p:nvPr/>
        </p:nvSpPr>
        <p:spPr bwMode="auto">
          <a:xfrm>
            <a:off x="7239000" y="5026025"/>
            <a:ext cx="762000" cy="762000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 baseline="-25000">
              <a:solidFill>
                <a:prstClr val="black"/>
              </a:solidFill>
              <a:latin typeface="Century Schoolbook" panose="02040604050505020304"/>
            </a:endParaRPr>
          </a:p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1524000" y="6248400"/>
            <a:ext cx="1676400" cy="3365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spcBef>
                <a:spcPct val="50000"/>
              </a:spcBef>
            </a:pPr>
            <a:r>
              <a:rPr lang="en-US" sz="1600">
                <a:solidFill>
                  <a:prstClr val="black"/>
                </a:solidFill>
                <a:latin typeface="Century Schoolbook" panose="02040604050505020304"/>
              </a:rPr>
              <a:t>Surf. of the star</a:t>
            </a:r>
          </a:p>
        </p:txBody>
      </p:sp>
      <p:sp>
        <p:nvSpPr>
          <p:cNvPr id="16410" name="Oval 26"/>
          <p:cNvSpPr>
            <a:spLocks noChangeArrowheads="1"/>
          </p:cNvSpPr>
          <p:nvPr/>
        </p:nvSpPr>
        <p:spPr bwMode="auto">
          <a:xfrm>
            <a:off x="7391400" y="5178425"/>
            <a:ext cx="457200" cy="457200"/>
          </a:xfrm>
          <a:prstGeom prst="ellipse">
            <a:avLst/>
          </a:prstGeom>
          <a:solidFill>
            <a:schemeClr val="bg2"/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411" name="Oval 27"/>
          <p:cNvSpPr>
            <a:spLocks noChangeArrowheads="1"/>
          </p:cNvSpPr>
          <p:nvPr/>
        </p:nvSpPr>
        <p:spPr bwMode="auto">
          <a:xfrm>
            <a:off x="8991600" y="5102225"/>
            <a:ext cx="762000" cy="762000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 baseline="-25000">
              <a:solidFill>
                <a:prstClr val="black"/>
              </a:solidFill>
              <a:latin typeface="Century Schoolbook" panose="02040604050505020304"/>
            </a:endParaRPr>
          </a:p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413" name="AutoShape 29"/>
          <p:cNvSpPr>
            <a:spLocks noChangeArrowheads="1"/>
          </p:cNvSpPr>
          <p:nvPr/>
        </p:nvSpPr>
        <p:spPr bwMode="auto">
          <a:xfrm>
            <a:off x="4572000" y="5330825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414" name="AutoShape 30"/>
          <p:cNvSpPr>
            <a:spLocks noChangeArrowheads="1"/>
          </p:cNvSpPr>
          <p:nvPr/>
        </p:nvSpPr>
        <p:spPr bwMode="auto">
          <a:xfrm>
            <a:off x="6553200" y="5407025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415" name="AutoShape 31"/>
          <p:cNvSpPr>
            <a:spLocks noChangeArrowheads="1"/>
          </p:cNvSpPr>
          <p:nvPr/>
        </p:nvSpPr>
        <p:spPr bwMode="auto">
          <a:xfrm>
            <a:off x="8305800" y="5407025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9220200" y="5026025"/>
            <a:ext cx="228600" cy="6413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 sz="3600" dirty="0">
                <a:solidFill>
                  <a:srgbClr val="DFE3E5"/>
                </a:solidFill>
                <a:latin typeface="Century Schoolbook" panose="02040604050505020304"/>
              </a:rPr>
              <a:t>.</a:t>
            </a:r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 flipV="1">
            <a:off x="7315200" y="5635625"/>
            <a:ext cx="3048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6629400" y="6169025"/>
            <a:ext cx="1676400" cy="3365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spcBef>
                <a:spcPct val="50000"/>
              </a:spcBef>
            </a:pPr>
            <a:r>
              <a:rPr lang="en-US" sz="1600" dirty="0">
                <a:solidFill>
                  <a:prstClr val="black"/>
                </a:solidFill>
                <a:latin typeface="Century Schoolbook" panose="02040604050505020304"/>
              </a:rPr>
              <a:t>Surf. of the star</a:t>
            </a:r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 flipV="1">
            <a:off x="9067800" y="5533595"/>
            <a:ext cx="304800" cy="51020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8665170" y="6012055"/>
            <a:ext cx="1676400" cy="58477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spcBef>
                <a:spcPct val="50000"/>
              </a:spcBef>
            </a:pPr>
            <a:r>
              <a:rPr lang="en-US" sz="1600" dirty="0">
                <a:solidFill>
                  <a:prstClr val="black"/>
                </a:solidFill>
                <a:latin typeface="Century Schoolbook" panose="02040604050505020304"/>
              </a:rPr>
              <a:t>Curvature singularity</a:t>
            </a:r>
          </a:p>
        </p:txBody>
      </p:sp>
    </p:spTree>
    <p:extLst>
      <p:ext uri="{BB962C8B-B14F-4D97-AF65-F5344CB8AC3E}">
        <p14:creationId xmlns:p14="http://schemas.microsoft.com/office/powerpoint/2010/main" val="223181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4" grpId="0" animBg="1" autoUpdateAnimBg="0"/>
      <p:bldP spid="16398" grpId="0" animBg="1"/>
      <p:bldP spid="16399" grpId="0" animBg="1" autoUpdateAnimBg="0"/>
      <p:bldP spid="16404" grpId="0" animBg="1" autoUpdateAnimBg="0"/>
      <p:bldP spid="16410" grpId="0" animBg="1" autoUpdateAnimBg="0"/>
      <p:bldP spid="1641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2286000" y="304800"/>
            <a:ext cx="8153400" cy="762000"/>
          </a:xfrm>
          <a:noFill/>
          <a:ln/>
        </p:spPr>
        <p:txBody>
          <a:bodyPr/>
          <a:lstStyle/>
          <a:p>
            <a:pPr algn="ctr"/>
            <a:r>
              <a:rPr lang="en-US" sz="3200" dirty="0">
                <a:solidFill>
                  <a:schemeClr val="accent1"/>
                </a:solidFill>
              </a:rPr>
              <a:t>3- What is a Black Hole</a:t>
            </a:r>
          </a:p>
        </p:txBody>
      </p:sp>
      <p:sp>
        <p:nvSpPr>
          <p:cNvPr id="15365" name="Rectangle 1029"/>
          <p:cNvSpPr>
            <a:spLocks noGrp="1" noChangeArrowheads="1"/>
          </p:cNvSpPr>
          <p:nvPr>
            <p:ph idx="1"/>
          </p:nvPr>
        </p:nvSpPr>
        <p:spPr>
          <a:xfrm>
            <a:off x="1828044" y="1600200"/>
            <a:ext cx="8001000" cy="2057400"/>
          </a:xfrm>
          <a:noFill/>
          <a:ln/>
        </p:spPr>
        <p:txBody>
          <a:bodyPr/>
          <a:lstStyle/>
          <a:p>
            <a:r>
              <a:rPr lang="en-US" u="sng" dirty="0">
                <a:solidFill>
                  <a:schemeClr val="accent1"/>
                </a:solidFill>
              </a:rPr>
              <a:t>Definition: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  </a:t>
            </a:r>
            <a:r>
              <a:rPr lang="en-US" i="1" dirty="0"/>
              <a:t>A black hole is a region in space which has very strong gravitational field such that a light ray emitted from its surface can not escape its gravitational pull. </a:t>
            </a:r>
            <a:endParaRPr lang="en-US" sz="2800" dirty="0"/>
          </a:p>
        </p:txBody>
      </p:sp>
      <p:sp>
        <p:nvSpPr>
          <p:cNvPr id="15366" name="Text Box 1030"/>
          <p:cNvSpPr txBox="1">
            <a:spLocks noChangeArrowheads="1"/>
          </p:cNvSpPr>
          <p:nvPr/>
        </p:nvSpPr>
        <p:spPr bwMode="auto">
          <a:xfrm>
            <a:off x="2041048" y="3039228"/>
            <a:ext cx="8001000" cy="43434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Clr>
                <a:srgbClr val="335B74"/>
              </a:buClr>
              <a:buSzPct val="90000"/>
              <a:buFont typeface="Symbol" pitchFamily="18" charset="2"/>
              <a:buChar char="¨"/>
            </a:pPr>
            <a:r>
              <a:rPr lang="en-US" u="sng" dirty="0">
                <a:solidFill>
                  <a:srgbClr val="1CADE4"/>
                </a:solidFill>
                <a:latin typeface="Century Schoolbook" panose="02040604050505020304"/>
              </a:rPr>
              <a:t>Simple classical argument: </a:t>
            </a:r>
            <a:r>
              <a:rPr lang="en-US" sz="2000" b="1" dirty="0">
                <a:solidFill>
                  <a:srgbClr val="1CADE4"/>
                </a:solidFill>
                <a:latin typeface="Century Schoolbook" panose="02040604050505020304"/>
                <a:sym typeface="Symbol" pitchFamily="18" charset="2"/>
              </a:rPr>
              <a:t>(Laplace 1798)</a:t>
            </a:r>
          </a:p>
          <a:p>
            <a:pPr marL="342900" indent="-342900" defTabSz="457200">
              <a:spcBef>
                <a:spcPct val="20000"/>
              </a:spcBef>
              <a:buClr>
                <a:srgbClr val="335B74"/>
              </a:buClr>
              <a:buSzPct val="90000"/>
              <a:buFont typeface="Symbol" pitchFamily="18" charset="2"/>
              <a:buChar char="¨"/>
            </a:pPr>
            <a:endParaRPr lang="en-US" sz="900" b="1" dirty="0">
              <a:solidFill>
                <a:srgbClr val="1CADE4"/>
              </a:solidFill>
              <a:latin typeface="Century Schoolbook" panose="02040604050505020304"/>
              <a:sym typeface="Symbol" pitchFamily="18" charset="2"/>
            </a:endParaRPr>
          </a:p>
          <a:p>
            <a:pPr marL="342900" indent="-342900" defTabSz="457200">
              <a:spcBef>
                <a:spcPct val="20000"/>
              </a:spcBef>
              <a:buClr>
                <a:srgbClr val="335B74"/>
              </a:buClr>
              <a:buSzPct val="90000"/>
            </a:pPr>
            <a:r>
              <a:rPr lang="en-US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	</a:t>
            </a:r>
            <a:r>
              <a:rPr lang="en-US" dirty="0" err="1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v</a:t>
            </a:r>
            <a:r>
              <a:rPr lang="en-US" baseline="-25000" dirty="0" err="1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esc</a:t>
            </a:r>
            <a:r>
              <a:rPr lang="en-US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=  (2 G M/R)</a:t>
            </a:r>
            <a:r>
              <a:rPr lang="en-US" baseline="30000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1/2   </a:t>
            </a:r>
            <a:r>
              <a:rPr lang="en-US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   </a:t>
            </a:r>
            <a:r>
              <a:rPr lang="en-US" sz="3200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c </a:t>
            </a:r>
            <a:r>
              <a:rPr lang="en-US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=  (2 G M/R)</a:t>
            </a:r>
            <a:r>
              <a:rPr lang="en-US" baseline="30000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1/2</a:t>
            </a:r>
          </a:p>
          <a:p>
            <a:pPr marL="342900" indent="-342900" defTabSz="457200">
              <a:spcBef>
                <a:spcPct val="20000"/>
              </a:spcBef>
              <a:buClr>
                <a:srgbClr val="335B74"/>
              </a:buClr>
              <a:buSzPct val="90000"/>
            </a:pPr>
            <a:endParaRPr lang="en-US" sz="900" baseline="30000" dirty="0">
              <a:solidFill>
                <a:prstClr val="black"/>
              </a:solidFill>
              <a:latin typeface="Century Schoolbook" panose="02040604050505020304"/>
              <a:sym typeface="Symbol" pitchFamily="18" charset="2"/>
            </a:endParaRPr>
          </a:p>
          <a:p>
            <a:pPr marL="342900" indent="-342900" defTabSz="457200">
              <a:spcBef>
                <a:spcPct val="20000"/>
              </a:spcBef>
              <a:buClr>
                <a:srgbClr val="335B74"/>
              </a:buClr>
              <a:buSzPct val="90000"/>
              <a:buFont typeface="Symbol" pitchFamily="18" charset="2"/>
              <a:buChar char="¨"/>
            </a:pPr>
            <a:r>
              <a:rPr lang="en-US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Hawking and Penrose were able to prove that singularities can occur generally in Einstein's G R.</a:t>
            </a:r>
          </a:p>
          <a:p>
            <a:pPr marL="342900" indent="-342900" defTabSz="457200">
              <a:spcBef>
                <a:spcPct val="20000"/>
              </a:spcBef>
              <a:buClr>
                <a:srgbClr val="335B74"/>
              </a:buClr>
              <a:buSzPct val="90000"/>
            </a:pPr>
            <a:endParaRPr lang="en-US" sz="1000" dirty="0">
              <a:solidFill>
                <a:prstClr val="black"/>
              </a:solidFill>
              <a:latin typeface="Century Schoolbook" panose="02040604050505020304"/>
              <a:sym typeface="Symbol" pitchFamily="18" charset="2"/>
            </a:endParaRPr>
          </a:p>
          <a:p>
            <a:pPr marL="342900" indent="-342900" defTabSz="457200">
              <a:spcBef>
                <a:spcPct val="20000"/>
              </a:spcBef>
              <a:buClr>
                <a:srgbClr val="335B74"/>
              </a:buClr>
              <a:buSzPct val="90000"/>
              <a:buFont typeface="Symbol" pitchFamily="18" charset="2"/>
              <a:buChar char="¨"/>
            </a:pPr>
            <a:r>
              <a:rPr lang="en-US" dirty="0">
                <a:solidFill>
                  <a:prstClr val="black"/>
                </a:solidFill>
                <a:latin typeface="Century Schoolbook" panose="02040604050505020304"/>
              </a:rPr>
              <a:t>Theorem: </a:t>
            </a:r>
            <a:r>
              <a:rPr lang="en-US" i="1" dirty="0">
                <a:solidFill>
                  <a:prstClr val="black"/>
                </a:solidFill>
                <a:latin typeface="Century Schoolbook" panose="02040604050505020304"/>
              </a:rPr>
              <a:t>The only measurable quantities for a BH are the mass, charge and angular momentum.</a:t>
            </a:r>
            <a:r>
              <a:rPr lang="en-US" dirty="0">
                <a:solidFill>
                  <a:prstClr val="black"/>
                </a:solidFill>
                <a:latin typeface="Century Schoolbook" panose="02040604050505020304"/>
              </a:rPr>
              <a:t> </a:t>
            </a:r>
            <a:r>
              <a:rPr lang="en-US" dirty="0">
                <a:solidFill>
                  <a:srgbClr val="6EAC1C"/>
                </a:solidFill>
                <a:latin typeface="Century Schoolbook" panose="02040604050505020304"/>
              </a:rPr>
              <a:t>Notice the analogy between a BH and an elementary particle.</a:t>
            </a:r>
            <a:endParaRPr lang="en-US" sz="2000" b="1" dirty="0">
              <a:solidFill>
                <a:prstClr val="black"/>
              </a:solidFill>
              <a:latin typeface="Century Schoolbook" panose="02040604050505020304"/>
              <a:sym typeface="Symbol" pitchFamily="18" charset="2"/>
            </a:endParaRPr>
          </a:p>
          <a:p>
            <a:pPr marL="342900" indent="-342900" defTabSz="457200">
              <a:spcBef>
                <a:spcPct val="20000"/>
              </a:spcBef>
              <a:buClr>
                <a:srgbClr val="335B74"/>
              </a:buClr>
              <a:buSzPct val="90000"/>
            </a:pPr>
            <a:endParaRPr lang="en-US" dirty="0">
              <a:solidFill>
                <a:prstClr val="black"/>
              </a:solidFill>
              <a:latin typeface="Century Schoolbook" panose="02040604050505020304"/>
              <a:sym typeface="Symbol" pitchFamily="18" charset="2"/>
            </a:endParaRPr>
          </a:p>
          <a:p>
            <a:pPr marL="342900" indent="-342900" defTabSz="457200">
              <a:spcBef>
                <a:spcPct val="20000"/>
              </a:spcBef>
              <a:buClr>
                <a:srgbClr val="335B74"/>
              </a:buClr>
              <a:buSzPct val="90000"/>
              <a:buFont typeface="Symbol" pitchFamily="18" charset="2"/>
              <a:buChar char="¨"/>
            </a:pPr>
            <a:endParaRPr lang="en-US" sz="2000" b="1" dirty="0">
              <a:solidFill>
                <a:srgbClr val="1CADE4"/>
              </a:solidFill>
              <a:latin typeface="Century Schoolbook" panose="02040604050505020304"/>
              <a:sym typeface="Symbol" pitchFamily="18" charset="2"/>
            </a:endParaRPr>
          </a:p>
          <a:p>
            <a:pPr marL="342900" indent="-342900" defTabSz="457200">
              <a:spcBef>
                <a:spcPct val="20000"/>
              </a:spcBef>
              <a:buClr>
                <a:srgbClr val="335B74"/>
              </a:buClr>
              <a:buSzPct val="90000"/>
            </a:pPr>
            <a:endParaRPr lang="en-US" i="1" dirty="0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5367" name="Oval 1031"/>
          <p:cNvSpPr>
            <a:spLocks noChangeArrowheads="1"/>
          </p:cNvSpPr>
          <p:nvPr/>
        </p:nvSpPr>
        <p:spPr bwMode="auto">
          <a:xfrm>
            <a:off x="8534400" y="2667000"/>
            <a:ext cx="1066800" cy="990600"/>
          </a:xfrm>
          <a:prstGeom prst="ellipse">
            <a:avLst/>
          </a:prstGeom>
          <a:solidFill>
            <a:schemeClr val="bg2"/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5369" name="Freeform 1033"/>
          <p:cNvSpPr>
            <a:spLocks/>
          </p:cNvSpPr>
          <p:nvPr/>
        </p:nvSpPr>
        <p:spPr bwMode="auto">
          <a:xfrm>
            <a:off x="9044693" y="2422525"/>
            <a:ext cx="762000" cy="838200"/>
          </a:xfrm>
          <a:custGeom>
            <a:avLst/>
            <a:gdLst/>
            <a:ahLst/>
            <a:cxnLst>
              <a:cxn ang="0">
                <a:pos x="0" y="160"/>
              </a:cxn>
              <a:cxn ang="0">
                <a:pos x="528" y="64"/>
              </a:cxn>
              <a:cxn ang="0">
                <a:pos x="432" y="544"/>
              </a:cxn>
            </a:cxnLst>
            <a:rect l="0" t="0" r="r" b="b"/>
            <a:pathLst>
              <a:path w="600" h="544">
                <a:moveTo>
                  <a:pt x="0" y="160"/>
                </a:moveTo>
                <a:cubicBezTo>
                  <a:pt x="228" y="80"/>
                  <a:pt x="456" y="0"/>
                  <a:pt x="528" y="64"/>
                </a:cubicBezTo>
                <a:cubicBezTo>
                  <a:pt x="600" y="128"/>
                  <a:pt x="516" y="336"/>
                  <a:pt x="432" y="544"/>
                </a:cubicBezTo>
              </a:path>
            </a:pathLst>
          </a:custGeom>
          <a:noFill/>
          <a:ln w="12700" cap="sq" cmpd="sng">
            <a:solidFill>
              <a:schemeClr val="tx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5370" name="Text Box 1034"/>
          <p:cNvSpPr txBox="1">
            <a:spLocks noChangeArrowheads="1"/>
          </p:cNvSpPr>
          <p:nvPr/>
        </p:nvSpPr>
        <p:spPr bwMode="auto">
          <a:xfrm>
            <a:off x="8458200" y="2971800"/>
            <a:ext cx="1219200" cy="3365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spcBef>
                <a:spcPct val="50000"/>
              </a:spcBef>
            </a:pPr>
            <a:r>
              <a:rPr lang="en-US" sz="1600">
                <a:solidFill>
                  <a:prstClr val="black"/>
                </a:solidFill>
                <a:latin typeface="Century Schoolbook" panose="02040604050505020304"/>
              </a:rPr>
              <a:t>black hole</a:t>
            </a:r>
          </a:p>
        </p:txBody>
      </p:sp>
    </p:spTree>
    <p:extLst>
      <p:ext uri="{BB962C8B-B14F-4D97-AF65-F5344CB8AC3E}">
        <p14:creationId xmlns:p14="http://schemas.microsoft.com/office/powerpoint/2010/main" val="247805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 autoUpdateAnimBg="0"/>
      <p:bldP spid="15365" grpId="0" build="p" autoUpdateAnimBg="0"/>
      <p:bldP spid="15366" grpId="0" autoUpdateAnimBg="0"/>
      <p:bldP spid="15367" grpId="0" animBg="1"/>
      <p:bldP spid="153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1"/>
            <a:ext cx="8229600" cy="847655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EEB00B"/>
                </a:solidFill>
              </a:rPr>
              <a:t>Black Hole in other Coordinates Systems</a:t>
            </a:r>
            <a:endParaRPr lang="en-US" dirty="0"/>
          </a:p>
        </p:txBody>
      </p:sp>
      <p:pic>
        <p:nvPicPr>
          <p:cNvPr id="1034" name="Picture 10" descr="http://nrumiano.free.fr/Images/lightcones_E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91722" y="2234512"/>
            <a:ext cx="3032942" cy="4262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on.uwinnipeg.ca/%7Evincent/4500.6-001/Cosmology/Black_Holes_files/image0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276" y="2283697"/>
            <a:ext cx="4566364" cy="273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 descr="Image result for black hole coordinates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53041" y="1380421"/>
            <a:ext cx="7228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entury Schoolbook" panose="02040604050505020304"/>
              </a:rPr>
              <a:t>ds</a:t>
            </a:r>
            <a:r>
              <a:rPr lang="en-US" baseline="30000" dirty="0">
                <a:solidFill>
                  <a:prstClr val="black"/>
                </a:solidFill>
                <a:latin typeface="Century Schoolbook" panose="02040604050505020304"/>
              </a:rPr>
              <a:t>2 </a:t>
            </a:r>
            <a:r>
              <a:rPr lang="en-US" dirty="0">
                <a:solidFill>
                  <a:prstClr val="black"/>
                </a:solidFill>
                <a:latin typeface="Century Schoolbook" panose="02040604050505020304"/>
              </a:rPr>
              <a:t>= - (1-2m/r) dt</a:t>
            </a:r>
            <a:r>
              <a:rPr lang="en-US" baseline="30000" dirty="0">
                <a:solidFill>
                  <a:prstClr val="black"/>
                </a:solidFill>
                <a:latin typeface="Century Schoolbook" panose="02040604050505020304"/>
              </a:rPr>
              <a:t>2</a:t>
            </a:r>
            <a:r>
              <a:rPr lang="en-US" dirty="0">
                <a:solidFill>
                  <a:prstClr val="black"/>
                </a:solidFill>
                <a:latin typeface="Century Schoolbook" panose="02040604050505020304"/>
              </a:rPr>
              <a:t> + (1-2m/r)</a:t>
            </a:r>
            <a:r>
              <a:rPr lang="en-US" baseline="30000" dirty="0">
                <a:solidFill>
                  <a:prstClr val="black"/>
                </a:solidFill>
                <a:latin typeface="Century Schoolbook" panose="02040604050505020304"/>
              </a:rPr>
              <a:t>-1</a:t>
            </a:r>
            <a:r>
              <a:rPr lang="en-US" dirty="0">
                <a:solidFill>
                  <a:prstClr val="black"/>
                </a:solidFill>
                <a:latin typeface="Century Schoolbook" panose="02040604050505020304"/>
              </a:rPr>
              <a:t> dr</a:t>
            </a:r>
            <a:r>
              <a:rPr lang="en-US" baseline="30000" dirty="0">
                <a:solidFill>
                  <a:prstClr val="black"/>
                </a:solidFill>
                <a:latin typeface="Century Schoolbook" panose="02040604050505020304"/>
              </a:rPr>
              <a:t>2</a:t>
            </a:r>
            <a:r>
              <a:rPr lang="en-US" dirty="0">
                <a:solidFill>
                  <a:prstClr val="black"/>
                </a:solidFill>
                <a:latin typeface="Century Schoolbook" panose="02040604050505020304"/>
              </a:rPr>
              <a:t> + r</a:t>
            </a:r>
            <a:r>
              <a:rPr lang="en-US" baseline="30000" dirty="0">
                <a:solidFill>
                  <a:prstClr val="black"/>
                </a:solidFill>
                <a:latin typeface="Century Schoolbook" panose="02040604050505020304"/>
              </a:rPr>
              <a:t>2</a:t>
            </a:r>
            <a:r>
              <a:rPr lang="en-US" dirty="0">
                <a:solidFill>
                  <a:prstClr val="black"/>
                </a:solidFill>
                <a:latin typeface="Century Schoolbook" panose="02040604050505020304"/>
              </a:rPr>
              <a:t>(d</a:t>
            </a:r>
            <a:r>
              <a:rPr lang="en-US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</a:t>
            </a:r>
            <a:r>
              <a:rPr lang="en-US" baseline="30000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2 </a:t>
            </a:r>
            <a:r>
              <a:rPr lang="en-US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+sin()</a:t>
            </a:r>
            <a:r>
              <a:rPr lang="en-US" baseline="30000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2</a:t>
            </a:r>
            <a:r>
              <a:rPr lang="en-US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 d</a:t>
            </a:r>
            <a:r>
              <a:rPr lang="en-US" baseline="30000" dirty="0">
                <a:solidFill>
                  <a:prstClr val="black"/>
                </a:solidFill>
                <a:latin typeface="Century Schoolbook" panose="02040604050505020304"/>
                <a:sym typeface="Symbol" pitchFamily="18" charset="2"/>
              </a:rPr>
              <a:t>2</a:t>
            </a:r>
            <a:endParaRPr lang="en-US" dirty="0">
              <a:solidFill>
                <a:prstClr val="black"/>
              </a:solidFill>
              <a:latin typeface="Century Schoolbook" panose="02040604050505020304"/>
              <a:sym typeface="Symbol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7336" y="5210820"/>
            <a:ext cx="4420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entury Schoolbook" panose="02040604050505020304"/>
              </a:rPr>
              <a:t>Eddington-Finkelstein coordinates</a:t>
            </a:r>
          </a:p>
        </p:txBody>
      </p:sp>
    </p:spTree>
    <p:extLst>
      <p:ext uri="{BB962C8B-B14F-4D97-AF65-F5344CB8AC3E}">
        <p14:creationId xmlns:p14="http://schemas.microsoft.com/office/powerpoint/2010/main" val="232583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8229600" cy="6096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accent1"/>
                </a:solidFill>
              </a:rPr>
              <a:t>5- Laws of BH Mechanics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idx="1"/>
          </p:nvPr>
        </p:nvSpPr>
        <p:spPr>
          <a:xfrm>
            <a:off x="2286000" y="990600"/>
            <a:ext cx="7772400" cy="5638800"/>
          </a:xfrm>
          <a:noFill/>
        </p:spPr>
        <p:txBody>
          <a:bodyPr>
            <a:normAutofit lnSpcReduction="10000"/>
          </a:bodyPr>
          <a:lstStyle/>
          <a:p>
            <a:r>
              <a:rPr lang="en-US" dirty="0"/>
              <a:t>After studying classical BH's for several years relativists  were able to write down the following laws;  </a:t>
            </a:r>
          </a:p>
          <a:p>
            <a:endParaRPr lang="en-US" sz="900" dirty="0"/>
          </a:p>
          <a:p>
            <a:r>
              <a:rPr lang="en-US" dirty="0"/>
              <a:t>First Law:</a:t>
            </a:r>
          </a:p>
          <a:p>
            <a:pPr>
              <a:buFont typeface="Symbol" pitchFamily="18" charset="2"/>
              <a:buNone/>
            </a:pPr>
            <a:r>
              <a:rPr lang="en-US" dirty="0"/>
              <a:t>	d M = K </a:t>
            </a:r>
            <a:r>
              <a:rPr lang="en-US" dirty="0" err="1"/>
              <a:t>dA</a:t>
            </a:r>
            <a:r>
              <a:rPr lang="en-US" dirty="0"/>
              <a:t>+ </a:t>
            </a:r>
            <a:r>
              <a:rPr lang="en-US" dirty="0">
                <a:sym typeface="Symbol" pitchFamily="18" charset="2"/>
              </a:rPr>
              <a:t></a:t>
            </a:r>
            <a:r>
              <a:rPr lang="en-US" dirty="0"/>
              <a:t> </a:t>
            </a:r>
            <a:r>
              <a:rPr lang="en-US" dirty="0" err="1"/>
              <a:t>dq</a:t>
            </a:r>
            <a:r>
              <a:rPr lang="en-US" dirty="0"/>
              <a:t>    </a:t>
            </a:r>
            <a:r>
              <a:rPr lang="en-US" dirty="0">
                <a:solidFill>
                  <a:schemeClr val="accent1"/>
                </a:solidFill>
                <a:sym typeface="Symbol" pitchFamily="18" charset="2"/>
              </a:rPr>
              <a:t>  </a:t>
            </a:r>
            <a:r>
              <a:rPr lang="en-US" dirty="0"/>
              <a:t>d U = T </a:t>
            </a:r>
            <a:r>
              <a:rPr lang="en-US" dirty="0" err="1"/>
              <a:t>dS</a:t>
            </a:r>
            <a:r>
              <a:rPr lang="en-US" dirty="0"/>
              <a:t>- </a:t>
            </a:r>
            <a:r>
              <a:rPr lang="en-US" dirty="0" err="1"/>
              <a:t>Pd</a:t>
            </a:r>
            <a:r>
              <a:rPr lang="en-US" dirty="0" err="1">
                <a:sym typeface="Symbol" pitchFamily="18" charset="2"/>
              </a:rPr>
              <a:t>V</a:t>
            </a:r>
            <a:endParaRPr lang="en-US" dirty="0"/>
          </a:p>
          <a:p>
            <a:endParaRPr lang="en-US" sz="900" dirty="0"/>
          </a:p>
          <a:p>
            <a:r>
              <a:rPr lang="en-US" dirty="0"/>
              <a:t>Second Law:</a:t>
            </a:r>
          </a:p>
          <a:p>
            <a:pPr>
              <a:buFont typeface="Symbol" pitchFamily="18" charset="2"/>
              <a:buNone/>
            </a:pPr>
            <a:r>
              <a:rPr lang="en-US" dirty="0"/>
              <a:t>	d A  </a:t>
            </a:r>
            <a:r>
              <a:rPr lang="en-US" dirty="0">
                <a:sym typeface="Symbol" pitchFamily="18" charset="2"/>
              </a:rPr>
              <a:t> 0     		 </a:t>
            </a:r>
            <a:r>
              <a:rPr lang="en-US" dirty="0">
                <a:solidFill>
                  <a:schemeClr val="accent1"/>
                </a:solidFill>
                <a:sym typeface="Symbol" pitchFamily="18" charset="2"/>
              </a:rPr>
              <a:t>   </a:t>
            </a:r>
            <a:r>
              <a:rPr lang="en-US" dirty="0"/>
              <a:t>d S  </a:t>
            </a:r>
            <a:r>
              <a:rPr lang="en-US" dirty="0">
                <a:sym typeface="Symbol" pitchFamily="18" charset="2"/>
              </a:rPr>
              <a:t> 0 </a:t>
            </a:r>
          </a:p>
          <a:p>
            <a:pPr>
              <a:buFont typeface="Symbol" pitchFamily="18" charset="2"/>
              <a:buNone/>
            </a:pPr>
            <a:endParaRPr lang="en-US" sz="900" dirty="0">
              <a:sym typeface="Symbol" pitchFamily="18" charset="2"/>
            </a:endParaRPr>
          </a:p>
          <a:p>
            <a:r>
              <a:rPr lang="en-US" dirty="0"/>
              <a:t>Bekenstein in 1972 argued that  d (S + c A)  </a:t>
            </a:r>
            <a:r>
              <a:rPr lang="en-US" dirty="0">
                <a:sym typeface="Symbol" pitchFamily="18" charset="2"/>
              </a:rPr>
              <a:t> 0 and</a:t>
            </a:r>
          </a:p>
          <a:p>
            <a:pPr>
              <a:buFont typeface="Symbol" pitchFamily="18" charset="2"/>
              <a:buNone/>
            </a:pPr>
            <a:r>
              <a:rPr lang="en-US" dirty="0">
                <a:sym typeface="Symbol" pitchFamily="18" charset="2"/>
              </a:rPr>
              <a:t>	this can be interpreted as the statistical entropy of a BH. </a:t>
            </a:r>
          </a:p>
          <a:p>
            <a:pPr>
              <a:buFont typeface="Symbol" pitchFamily="18" charset="2"/>
              <a:buNone/>
            </a:pPr>
            <a:endParaRPr lang="en-US" sz="1200" dirty="0">
              <a:sym typeface="Symbol" pitchFamily="18" charset="2"/>
            </a:endParaRPr>
          </a:p>
          <a:p>
            <a:r>
              <a:rPr lang="en-US" dirty="0"/>
              <a:t>This is not consistent, since a thermal object must exchange radiations with its surrounding to maintain any thermal equilibrium.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668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1" name="Rectangle 27"/>
          <p:cNvSpPr>
            <a:spLocks noGrp="1" noChangeArrowheads="1"/>
          </p:cNvSpPr>
          <p:nvPr>
            <p:ph type="title"/>
          </p:nvPr>
        </p:nvSpPr>
        <p:spPr>
          <a:xfrm>
            <a:off x="1581403" y="179522"/>
            <a:ext cx="8229600" cy="838200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en-US"/>
              <a:t>II- Quantum Effects and Black Holes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804988" y="1208222"/>
            <a:ext cx="7772400" cy="1600200"/>
          </a:xfrm>
        </p:spPr>
        <p:txBody>
          <a:bodyPr>
            <a:normAutofit fontScale="92500" lnSpcReduction="20000"/>
          </a:bodyPr>
          <a:lstStyle/>
          <a:p>
            <a:pPr algn="ctr">
              <a:buFont typeface="Symbol" pitchFamily="18" charset="2"/>
              <a:buNone/>
            </a:pPr>
            <a:r>
              <a:rPr lang="en-US" sz="3200" dirty="0">
                <a:sym typeface="Symbol" pitchFamily="18" charset="2"/>
              </a:rPr>
              <a:t>	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sym typeface="Symbol" pitchFamily="18" charset="2"/>
              </a:rPr>
              <a:t>1- A Quantum Calculation</a:t>
            </a:r>
          </a:p>
          <a:p>
            <a:pPr>
              <a:buFont typeface="Symbol" pitchFamily="18" charset="2"/>
              <a:buNone/>
            </a:pPr>
            <a:endParaRPr lang="en-US" sz="900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In 1975, Hawking showed that by quantizing matter fields and keeping gravity classical (semi-classical) a BH must radiates thermally due to quantum effects. </a:t>
            </a:r>
          </a:p>
          <a:p>
            <a:endParaRPr lang="en-US" sz="900" dirty="0">
              <a:sym typeface="Symbol" pitchFamily="18" charset="2"/>
            </a:endParaRPr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7086601" y="3968750"/>
            <a:ext cx="384175" cy="2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6064934" y="3565525"/>
            <a:ext cx="1447800" cy="3365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 sz="1600" dirty="0">
                <a:solidFill>
                  <a:prstClr val="black"/>
                </a:solidFill>
                <a:latin typeface="Century Schoolbook" panose="02040604050505020304"/>
              </a:rPr>
              <a:t>BH horizon</a:t>
            </a:r>
          </a:p>
        </p:txBody>
      </p:sp>
      <p:sp>
        <p:nvSpPr>
          <p:cNvPr id="6183" name="Oval 39"/>
          <p:cNvSpPr>
            <a:spLocks noChangeArrowheads="1"/>
          </p:cNvSpPr>
          <p:nvPr/>
        </p:nvSpPr>
        <p:spPr bwMode="auto">
          <a:xfrm>
            <a:off x="7239000" y="3733800"/>
            <a:ext cx="1981200" cy="16002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cxnSp>
        <p:nvCxnSpPr>
          <p:cNvPr id="6185" name="AutoShape 41"/>
          <p:cNvCxnSpPr>
            <a:cxnSpLocks noChangeShapeType="1"/>
            <a:stCxn id="6183" idx="7"/>
            <a:endCxn id="6189" idx="0"/>
          </p:cNvCxnSpPr>
          <p:nvPr/>
        </p:nvCxnSpPr>
        <p:spPr bwMode="auto">
          <a:xfrm flipH="1">
            <a:off x="8284950" y="3968144"/>
            <a:ext cx="645111" cy="299056"/>
          </a:xfrm>
          <a:prstGeom prst="straightConnector1">
            <a:avLst/>
          </a:prstGeom>
          <a:noFill/>
          <a:ln w="12700" cap="sq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cxnSp>
        <p:nvCxnSpPr>
          <p:cNvPr id="6187" name="AutoShape 43"/>
          <p:cNvCxnSpPr>
            <a:cxnSpLocks noChangeShapeType="1"/>
          </p:cNvCxnSpPr>
          <p:nvPr/>
        </p:nvCxnSpPr>
        <p:spPr bwMode="auto">
          <a:xfrm>
            <a:off x="8915400" y="3962400"/>
            <a:ext cx="685800" cy="457200"/>
          </a:xfrm>
          <a:prstGeom prst="straightConnector1">
            <a:avLst/>
          </a:prstGeom>
          <a:noFill/>
          <a:ln w="12700" cap="sq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8077200" y="4267200"/>
            <a:ext cx="415498" cy="36933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>
                <a:solidFill>
                  <a:prstClr val="black"/>
                </a:solidFill>
                <a:latin typeface="Century Schoolbook" panose="02040604050505020304"/>
              </a:rPr>
              <a:t>e </a:t>
            </a:r>
            <a:r>
              <a:rPr lang="en-US" baseline="30000">
                <a:solidFill>
                  <a:prstClr val="black"/>
                </a:solidFill>
                <a:latin typeface="Century Schoolbook" panose="02040604050505020304"/>
              </a:rPr>
              <a:t>-</a:t>
            </a:r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9577388" y="4267200"/>
            <a:ext cx="457176" cy="36933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>
                <a:solidFill>
                  <a:prstClr val="black"/>
                </a:solidFill>
                <a:latin typeface="Century Schoolbook" panose="02040604050505020304"/>
              </a:rPr>
              <a:t>e </a:t>
            </a:r>
            <a:r>
              <a:rPr lang="en-US" baseline="30000">
                <a:solidFill>
                  <a:prstClr val="black"/>
                </a:solidFill>
                <a:latin typeface="Century Schoolbook" panose="02040604050505020304"/>
              </a:rPr>
              <a:t>+</a:t>
            </a:r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cxnSp>
        <p:nvCxnSpPr>
          <p:cNvPr id="6191" name="AutoShape 47"/>
          <p:cNvCxnSpPr>
            <a:cxnSpLocks noChangeShapeType="1"/>
            <a:endCxn id="6193" idx="0"/>
          </p:cNvCxnSpPr>
          <p:nvPr/>
        </p:nvCxnSpPr>
        <p:spPr bwMode="auto">
          <a:xfrm>
            <a:off x="9220200" y="4648200"/>
            <a:ext cx="468158" cy="457200"/>
          </a:xfrm>
          <a:prstGeom prst="straightConnector1">
            <a:avLst/>
          </a:prstGeom>
          <a:noFill/>
          <a:ln w="12700" cap="sq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cxnSp>
        <p:nvCxnSpPr>
          <p:cNvPr id="6192" name="AutoShape 48"/>
          <p:cNvCxnSpPr>
            <a:cxnSpLocks noChangeShapeType="1"/>
            <a:endCxn id="6194" idx="0"/>
          </p:cNvCxnSpPr>
          <p:nvPr/>
        </p:nvCxnSpPr>
        <p:spPr bwMode="auto">
          <a:xfrm flipH="1">
            <a:off x="8315963" y="4648200"/>
            <a:ext cx="902652" cy="76200"/>
          </a:xfrm>
          <a:prstGeom prst="straightConnector1">
            <a:avLst/>
          </a:prstGeom>
          <a:noFill/>
          <a:ln w="12700" cap="sq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9548736" y="5105400"/>
            <a:ext cx="279244" cy="36933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entury Schoolbook" panose="02040604050505020304"/>
                <a:sym typeface="Symbol" panose="05050102010706020507" pitchFamily="18" charset="2"/>
              </a:rPr>
              <a:t></a:t>
            </a:r>
            <a:endParaRPr lang="en-US" dirty="0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8176341" y="4724400"/>
            <a:ext cx="279244" cy="36933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entury Schoolbook" panose="02040604050505020304"/>
                <a:sym typeface="Symbol" panose="05050102010706020507" pitchFamily="18" charset="2"/>
              </a:rPr>
              <a:t></a:t>
            </a:r>
            <a:endParaRPr lang="en-US" dirty="0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6196" name="Line 52"/>
          <p:cNvSpPr>
            <a:spLocks noChangeShapeType="1"/>
          </p:cNvSpPr>
          <p:nvPr/>
        </p:nvSpPr>
        <p:spPr bwMode="auto">
          <a:xfrm>
            <a:off x="2819400" y="3276600"/>
            <a:ext cx="0" cy="1371600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6197" name="Line 53"/>
          <p:cNvSpPr>
            <a:spLocks noChangeShapeType="1"/>
          </p:cNvSpPr>
          <p:nvPr/>
        </p:nvSpPr>
        <p:spPr bwMode="auto">
          <a:xfrm>
            <a:off x="2971800" y="3429000"/>
            <a:ext cx="0" cy="1371600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6198" name="Line 54"/>
          <p:cNvSpPr>
            <a:spLocks noChangeShapeType="1"/>
          </p:cNvSpPr>
          <p:nvPr/>
        </p:nvSpPr>
        <p:spPr bwMode="auto">
          <a:xfrm>
            <a:off x="3124200" y="3581400"/>
            <a:ext cx="0" cy="1371600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6199" name="Line 55"/>
          <p:cNvSpPr>
            <a:spLocks noChangeShapeType="1"/>
          </p:cNvSpPr>
          <p:nvPr/>
        </p:nvSpPr>
        <p:spPr bwMode="auto">
          <a:xfrm>
            <a:off x="3276600" y="3733800"/>
            <a:ext cx="0" cy="1371600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1753725" y="3619500"/>
            <a:ext cx="885179" cy="36933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>
                <a:solidFill>
                  <a:prstClr val="black"/>
                </a:solidFill>
                <a:latin typeface="Century Schoolbook" panose="02040604050505020304"/>
              </a:rPr>
              <a:t>E field</a:t>
            </a:r>
          </a:p>
        </p:txBody>
      </p:sp>
      <p:cxnSp>
        <p:nvCxnSpPr>
          <p:cNvPr id="6201" name="AutoShape 57"/>
          <p:cNvCxnSpPr>
            <a:cxnSpLocks noChangeShapeType="1"/>
          </p:cNvCxnSpPr>
          <p:nvPr/>
        </p:nvCxnSpPr>
        <p:spPr bwMode="auto">
          <a:xfrm>
            <a:off x="3352800" y="5181600"/>
            <a:ext cx="609600" cy="304800"/>
          </a:xfrm>
          <a:prstGeom prst="straightConnector1">
            <a:avLst/>
          </a:prstGeom>
          <a:noFill/>
          <a:ln w="12700" cap="sq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02" name="AutoShape 58"/>
          <p:cNvCxnSpPr>
            <a:cxnSpLocks noChangeShapeType="1"/>
          </p:cNvCxnSpPr>
          <p:nvPr/>
        </p:nvCxnSpPr>
        <p:spPr bwMode="auto">
          <a:xfrm flipH="1">
            <a:off x="2667000" y="5181600"/>
            <a:ext cx="533400" cy="304800"/>
          </a:xfrm>
          <a:prstGeom prst="straightConnector1">
            <a:avLst/>
          </a:prstGeom>
          <a:noFill/>
          <a:ln w="12700" cap="sq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6203" name="Text Box 59"/>
          <p:cNvSpPr txBox="1">
            <a:spLocks noChangeArrowheads="1"/>
          </p:cNvSpPr>
          <p:nvPr/>
        </p:nvSpPr>
        <p:spPr bwMode="auto">
          <a:xfrm>
            <a:off x="4038600" y="5334000"/>
            <a:ext cx="609600" cy="36933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>
                <a:solidFill>
                  <a:prstClr val="black"/>
                </a:solidFill>
                <a:latin typeface="Century Schoolbook" panose="02040604050505020304"/>
              </a:rPr>
              <a:t>e </a:t>
            </a:r>
            <a:r>
              <a:rPr lang="en-US" baseline="30000">
                <a:solidFill>
                  <a:prstClr val="black"/>
                </a:solidFill>
                <a:latin typeface="Century Schoolbook" panose="02040604050505020304"/>
              </a:rPr>
              <a:t>-</a:t>
            </a:r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6204" name="Text Box 60"/>
          <p:cNvSpPr txBox="1">
            <a:spLocks noChangeArrowheads="1"/>
          </p:cNvSpPr>
          <p:nvPr/>
        </p:nvSpPr>
        <p:spPr bwMode="auto">
          <a:xfrm>
            <a:off x="2057400" y="5410200"/>
            <a:ext cx="609600" cy="36933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>
                <a:solidFill>
                  <a:prstClr val="black"/>
                </a:solidFill>
                <a:latin typeface="Century Schoolbook" panose="02040604050505020304"/>
              </a:rPr>
              <a:t>e </a:t>
            </a:r>
            <a:r>
              <a:rPr lang="en-US" baseline="30000">
                <a:solidFill>
                  <a:prstClr val="black"/>
                </a:solidFill>
                <a:latin typeface="Century Schoolbook" panose="02040604050505020304"/>
              </a:rPr>
              <a:t>+</a:t>
            </a:r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7010400" y="5943601"/>
            <a:ext cx="2590800" cy="36671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>
                <a:solidFill>
                  <a:prstClr val="black"/>
                </a:solidFill>
                <a:latin typeface="Century Schoolbook" panose="02040604050505020304"/>
              </a:rPr>
              <a:t>Strong G field effect</a:t>
            </a:r>
          </a:p>
        </p:txBody>
      </p:sp>
      <p:sp>
        <p:nvSpPr>
          <p:cNvPr id="6206" name="Text Box 62"/>
          <p:cNvSpPr txBox="1">
            <a:spLocks noChangeArrowheads="1"/>
          </p:cNvSpPr>
          <p:nvPr/>
        </p:nvSpPr>
        <p:spPr bwMode="auto">
          <a:xfrm>
            <a:off x="2362200" y="6019801"/>
            <a:ext cx="2590800" cy="36671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>
                <a:solidFill>
                  <a:prstClr val="black"/>
                </a:solidFill>
                <a:latin typeface="Century Schoolbook" panose="02040604050505020304"/>
              </a:rPr>
              <a:t>Strong E field effect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446004-AE55-6CB2-5C4A-DDC398397C87}"/>
              </a:ext>
            </a:extLst>
          </p:cNvPr>
          <p:cNvSpPr txBox="1"/>
          <p:nvPr/>
        </p:nvSpPr>
        <p:spPr>
          <a:xfrm>
            <a:off x="4128347" y="2852356"/>
            <a:ext cx="110795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defTabSz="457200"/>
            <a:r>
              <a:rPr lang="en-US" sz="2000" dirty="0" err="1">
                <a:solidFill>
                  <a:srgbClr val="C00000"/>
                </a:solidFill>
                <a:latin typeface="Century Schoolbook" panose="02040604050505020304"/>
              </a:rPr>
              <a:t>S</a:t>
            </a:r>
            <a:r>
              <a:rPr lang="en-US" sz="2000" baseline="-25000" dirty="0" err="1">
                <a:solidFill>
                  <a:srgbClr val="C00000"/>
                </a:solidFill>
                <a:latin typeface="Century Schoolbook" panose="02040604050505020304"/>
              </a:rPr>
              <a:t>h</a:t>
            </a:r>
            <a:r>
              <a:rPr lang="en-US" sz="2000" dirty="0">
                <a:solidFill>
                  <a:srgbClr val="C00000"/>
                </a:solidFill>
                <a:latin typeface="Century Schoolbook" panose="02040604050505020304"/>
              </a:rPr>
              <a:t>=A/4</a:t>
            </a:r>
            <a:endParaRPr lang="ar-EG" sz="2000" dirty="0">
              <a:solidFill>
                <a:srgbClr val="C00000"/>
              </a:solidFill>
              <a:latin typeface="Century Schoolbook" panose="02040604050505020304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E3F816-17B7-B6C3-8A4A-B1E2D3980117}"/>
              </a:ext>
            </a:extLst>
          </p:cNvPr>
          <p:cNvSpPr txBox="1"/>
          <p:nvPr/>
        </p:nvSpPr>
        <p:spPr>
          <a:xfrm>
            <a:off x="6724712" y="2823260"/>
            <a:ext cx="158426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defTabSz="457200"/>
            <a:r>
              <a:rPr lang="en-US" sz="2000" dirty="0">
                <a:solidFill>
                  <a:srgbClr val="C00000"/>
                </a:solidFill>
                <a:latin typeface="Century Schoolbook" panose="02040604050505020304"/>
              </a:rPr>
              <a:t>T</a:t>
            </a:r>
            <a:r>
              <a:rPr lang="en-US" sz="2000" baseline="-25000" dirty="0">
                <a:solidFill>
                  <a:srgbClr val="C00000"/>
                </a:solidFill>
                <a:latin typeface="Century Schoolbook" panose="02040604050505020304"/>
              </a:rPr>
              <a:t>h</a:t>
            </a:r>
            <a:r>
              <a:rPr lang="en-US" sz="2000" dirty="0">
                <a:solidFill>
                  <a:srgbClr val="C00000"/>
                </a:solidFill>
                <a:latin typeface="Century Schoolbook" panose="02040604050505020304"/>
              </a:rPr>
              <a:t>=1/8</a:t>
            </a:r>
            <a:r>
              <a:rPr lang="en-US" sz="2000" dirty="0">
                <a:solidFill>
                  <a:srgbClr val="C00000"/>
                </a:solidFill>
                <a:latin typeface="Century Schoolbook" panose="02040604050505020304"/>
                <a:sym typeface="Symbol" panose="05050102010706020507" pitchFamily="18" charset="2"/>
              </a:rPr>
              <a:t>M</a:t>
            </a:r>
            <a:endParaRPr lang="ar-EG" sz="2000" dirty="0">
              <a:solidFill>
                <a:srgbClr val="C00000"/>
              </a:solidFill>
              <a:latin typeface="Century Schoolbook" panose="02040604050505020304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26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921775" y="354795"/>
            <a:ext cx="7924800" cy="1143000"/>
          </a:xfrm>
        </p:spPr>
        <p:txBody>
          <a:bodyPr>
            <a:noAutofit/>
          </a:bodyPr>
          <a:lstStyle/>
          <a:p>
            <a:r>
              <a:rPr lang="en-US" sz="2200" dirty="0">
                <a:sym typeface="Symbol" pitchFamily="18" charset="2"/>
              </a:rPr>
              <a:t>Later he argued that this radiation violates unitarity since BH loses information, this is known as </a:t>
            </a:r>
            <a:r>
              <a:rPr lang="en-US" sz="2200" dirty="0">
                <a:solidFill>
                  <a:schemeClr val="hlink"/>
                </a:solidFill>
                <a:sym typeface="Symbol" pitchFamily="18" charset="2"/>
              </a:rPr>
              <a:t>"information loss paradox"</a:t>
            </a:r>
            <a:r>
              <a:rPr lang="en-US" sz="2200" dirty="0">
                <a:sym typeface="Symbol" pitchFamily="18" charset="2"/>
              </a:rPr>
              <a:t>.</a:t>
            </a:r>
          </a:p>
          <a:p>
            <a:endParaRPr lang="en-US" sz="2200" dirty="0">
              <a:sym typeface="Symbol" pitchFamily="18" charset="2"/>
            </a:endParaRPr>
          </a:p>
          <a:p>
            <a:endParaRPr lang="en-US" sz="2200" dirty="0"/>
          </a:p>
          <a:p>
            <a:pPr>
              <a:buFont typeface="Symbol" pitchFamily="18" charset="2"/>
              <a:buNone/>
            </a:pPr>
            <a:endParaRPr lang="en-US" sz="2200" dirty="0"/>
          </a:p>
          <a:p>
            <a:pPr algn="ctr">
              <a:buFont typeface="Symbol" pitchFamily="18" charset="2"/>
              <a:buNone/>
            </a:pPr>
            <a:endParaRPr lang="en-US" sz="2200" dirty="0"/>
          </a:p>
          <a:p>
            <a:pPr algn="ctr">
              <a:buFont typeface="Symbol" pitchFamily="18" charset="2"/>
              <a:buNone/>
            </a:pPr>
            <a:endParaRPr lang="en-US" sz="2200" dirty="0"/>
          </a:p>
          <a:p>
            <a:pPr algn="ctr">
              <a:buFont typeface="Symbol" pitchFamily="18" charset="2"/>
              <a:buNone/>
            </a:pPr>
            <a:r>
              <a:rPr lang="en-US" sz="2200" dirty="0"/>
              <a:t>|</a:t>
            </a:r>
            <a:r>
              <a:rPr lang="en-US" sz="2200" i="1" dirty="0"/>
              <a:t>out</a:t>
            </a:r>
            <a:r>
              <a:rPr lang="en-US" sz="2200" dirty="0"/>
              <a:t> &gt; = </a:t>
            </a:r>
            <a:r>
              <a:rPr lang="en-US" sz="2200" i="1" dirty="0"/>
              <a:t>S  |in &gt;</a:t>
            </a:r>
            <a:r>
              <a:rPr lang="en-US" sz="2200" dirty="0"/>
              <a:t> </a:t>
            </a:r>
            <a:r>
              <a:rPr lang="en-US" sz="2200" i="1" dirty="0"/>
              <a:t> </a:t>
            </a:r>
            <a:r>
              <a:rPr lang="en-US" sz="2200" i="1" dirty="0">
                <a:solidFill>
                  <a:srgbClr val="FF0000"/>
                </a:solidFill>
              </a:rPr>
              <a:t> S can not be unitary?</a:t>
            </a:r>
            <a:r>
              <a:rPr lang="en-US" sz="2200" i="1" dirty="0"/>
              <a:t>	</a:t>
            </a:r>
          </a:p>
          <a:p>
            <a:r>
              <a:rPr lang="en-US" sz="2200" dirty="0">
                <a:sym typeface="Symbol" pitchFamily="18" charset="2"/>
              </a:rPr>
              <a:t>The consequences are severe, </a:t>
            </a:r>
            <a:r>
              <a:rPr lang="en-US" sz="2200" dirty="0">
                <a:solidFill>
                  <a:srgbClr val="FF0000"/>
                </a:solidFill>
                <a:sym typeface="Symbol" pitchFamily="18" charset="2"/>
              </a:rPr>
              <a:t>either to modify QM or to show that the evolution is unitary.</a:t>
            </a:r>
          </a:p>
          <a:p>
            <a:r>
              <a:rPr lang="en-US" sz="2200" dirty="0">
                <a:sym typeface="Symbol" pitchFamily="18" charset="2"/>
              </a:rPr>
              <a:t>Let us try to understand Hawking’s argument more clearly. </a:t>
            </a:r>
          </a:p>
        </p:txBody>
      </p:sp>
      <p:sp>
        <p:nvSpPr>
          <p:cNvPr id="19474" name="AutoShape 18"/>
          <p:cNvSpPr>
            <a:spLocks noChangeArrowheads="1"/>
          </p:cNvSpPr>
          <p:nvPr/>
        </p:nvSpPr>
        <p:spPr bwMode="auto">
          <a:xfrm>
            <a:off x="4038600" y="2209800"/>
            <a:ext cx="381000" cy="381000"/>
          </a:xfrm>
          <a:prstGeom prst="flowChartMultidocumen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cxnSp>
        <p:nvCxnSpPr>
          <p:cNvPr id="19475" name="AutoShape 19"/>
          <p:cNvCxnSpPr>
            <a:cxnSpLocks noChangeShapeType="1"/>
          </p:cNvCxnSpPr>
          <p:nvPr/>
        </p:nvCxnSpPr>
        <p:spPr bwMode="auto">
          <a:xfrm rot="5400000">
            <a:off x="3446640" y="2406333"/>
            <a:ext cx="585929" cy="926006"/>
          </a:xfrm>
          <a:prstGeom prst="curvedConnector4">
            <a:avLst>
              <a:gd name="adj1" fmla="val 26010"/>
              <a:gd name="adj2" fmla="val 124687"/>
            </a:avLst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6781800" y="2895600"/>
            <a:ext cx="533400" cy="533400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9477" name="AutoShape 21"/>
          <p:cNvSpPr>
            <a:spLocks noChangeArrowheads="1"/>
          </p:cNvSpPr>
          <p:nvPr/>
        </p:nvSpPr>
        <p:spPr bwMode="auto">
          <a:xfrm>
            <a:off x="6934200" y="3581400"/>
            <a:ext cx="22860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9478" name="AutoShape 22"/>
          <p:cNvSpPr>
            <a:spLocks noChangeArrowheads="1"/>
          </p:cNvSpPr>
          <p:nvPr/>
        </p:nvSpPr>
        <p:spPr bwMode="auto">
          <a:xfrm>
            <a:off x="6934200" y="25146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9479" name="AutoShape 23"/>
          <p:cNvSpPr>
            <a:spLocks noChangeArrowheads="1"/>
          </p:cNvSpPr>
          <p:nvPr/>
        </p:nvSpPr>
        <p:spPr bwMode="auto">
          <a:xfrm>
            <a:off x="6400800" y="3048000"/>
            <a:ext cx="152400" cy="2286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9480" name="AutoShape 24"/>
          <p:cNvSpPr>
            <a:spLocks noChangeArrowheads="1"/>
          </p:cNvSpPr>
          <p:nvPr/>
        </p:nvSpPr>
        <p:spPr bwMode="auto">
          <a:xfrm>
            <a:off x="7543800" y="3048000"/>
            <a:ext cx="1524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  <p:sp>
        <p:nvSpPr>
          <p:cNvPr id="19481" name="AutoShape 25"/>
          <p:cNvSpPr>
            <a:spLocks noChangeArrowheads="1"/>
          </p:cNvSpPr>
          <p:nvPr/>
        </p:nvSpPr>
        <p:spPr bwMode="auto">
          <a:xfrm>
            <a:off x="5017057" y="31623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tx1"/>
          </a:solidFill>
          <a:ln w="12700" cap="sq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srgbClr val="1CADE4">
                  <a:lumMod val="60000"/>
                  <a:lumOff val="40000"/>
                </a:srgbClr>
              </a:solidFill>
              <a:latin typeface="Century Schoolbook" panose="02040604050505020304"/>
            </a:endParaRP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124201" y="1752601"/>
            <a:ext cx="1158875" cy="5810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 sz="1600" dirty="0">
                <a:solidFill>
                  <a:prstClr val="black"/>
                </a:solidFill>
                <a:latin typeface="Century Schoolbook" panose="02040604050505020304"/>
              </a:rPr>
              <a:t>M with large S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7620001" y="2133601"/>
            <a:ext cx="1158875" cy="5810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 sz="1600">
                <a:solidFill>
                  <a:prstClr val="black"/>
                </a:solidFill>
                <a:latin typeface="Century Schoolbook" panose="02040604050505020304"/>
              </a:rPr>
              <a:t>Thermal radiation</a:t>
            </a:r>
          </a:p>
        </p:txBody>
      </p:sp>
      <p:sp>
        <p:nvSpPr>
          <p:cNvPr id="16" name="Oval 20"/>
          <p:cNvSpPr>
            <a:spLocks noChangeArrowheads="1"/>
          </p:cNvSpPr>
          <p:nvPr/>
        </p:nvSpPr>
        <p:spPr bwMode="auto">
          <a:xfrm>
            <a:off x="3276600" y="2895600"/>
            <a:ext cx="533400" cy="5334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57200"/>
            <a:endParaRPr lang="en-US">
              <a:solidFill>
                <a:prstClr val="black"/>
              </a:solidFill>
              <a:latin typeface="Century Schoolbook" panose="020406040505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2841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6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202" y="317306"/>
            <a:ext cx="7269480" cy="766857"/>
          </a:xfrm>
        </p:spPr>
        <p:txBody>
          <a:bodyPr/>
          <a:lstStyle/>
          <a:p>
            <a:pPr algn="ctr"/>
            <a:r>
              <a:rPr lang="en-US" sz="3600" dirty="0"/>
              <a:t>Quantum Mechanics in Nutshell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42996" y="1588542"/>
                <a:ext cx="8758447" cy="5540335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Suppose we have a system with two energy levels:</a:t>
                </a:r>
              </a:p>
              <a:p>
                <a:r>
                  <a:rPr lang="en-US" dirty="0"/>
                  <a:t>If the system in state </a:t>
                </a:r>
                <a:r>
                  <a:rPr lang="en-US" dirty="0">
                    <a:sym typeface="Symbol" panose="05050102010706020507" pitchFamily="18" charset="2"/>
                  </a:rPr>
                  <a:t>|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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i</m:t>
                    </m:r>
                  </m:oMath>
                </a14:m>
                <a:r>
                  <a:rPr lang="en-US" dirty="0"/>
                  <a:t>ts energy is E</a:t>
                </a:r>
                <a:r>
                  <a:rPr lang="en-US" baseline="-25000" dirty="0"/>
                  <a:t>1,</a:t>
                </a:r>
              </a:p>
              <a:p>
                <a:pPr marL="0" indent="0">
                  <a:buNone/>
                </a:pPr>
                <a:r>
                  <a:rPr lang="en-US" dirty="0"/>
                  <a:t>    with probability 1.</a:t>
                </a:r>
              </a:p>
              <a:p>
                <a:pPr marL="0" indent="0">
                  <a:buNone/>
                </a:pPr>
                <a:endParaRPr lang="en-US" sz="800" dirty="0"/>
              </a:p>
              <a:p>
                <a:r>
                  <a:rPr lang="en-US" dirty="0"/>
                  <a:t>If the system is in a normalized state; </a:t>
                </a:r>
                <a:r>
                  <a:rPr lang="en-US" b="1" dirty="0">
                    <a:solidFill>
                      <a:srgbClr val="C00000"/>
                    </a:solidFill>
                    <a:sym typeface="Symbol" panose="05050102010706020507" pitchFamily="18" charset="2"/>
                  </a:rPr>
                  <a:t>|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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 = a </a:t>
                </a:r>
                <a:r>
                  <a:rPr lang="en-US" b="1" dirty="0">
                    <a:solidFill>
                      <a:srgbClr val="C00000"/>
                    </a:solidFill>
                    <a:sym typeface="Symbol" panose="05050102010706020507" pitchFamily="18" charset="2"/>
                  </a:rPr>
                  <a:t>|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 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+ b</a:t>
                </a:r>
                <a:r>
                  <a:rPr lang="en-US" b="1" dirty="0">
                    <a:solidFill>
                      <a:srgbClr val="C00000"/>
                    </a:solidFill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|</m:t>
                    </m:r>
                    <m:r>
                      <m:rPr>
                        <m:nor/>
                      </m:rPr>
                      <a:rPr lang="en-US" b="1" dirty="0">
                        <a:solidFill>
                          <a:srgbClr val="C00000"/>
                        </a:solidFill>
                        <a:sym typeface="Symbol" panose="05050102010706020507" pitchFamily="18" charset="2"/>
                      </a:rPr>
                      <m:t></m:t>
                    </m:r>
                    <m:r>
                      <a:rPr lang="en-US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</m:t>
                    </m:r>
                  </m:oMath>
                </a14:m>
                <a:r>
                  <a:rPr lang="en-US" dirty="0"/>
                  <a:t>   (</a:t>
                </a:r>
                <a:r>
                  <a:rPr lang="en-US" dirty="0">
                    <a:solidFill>
                      <a:schemeClr val="tx2">
                        <a:lumMod val="75000"/>
                      </a:schemeClr>
                    </a:solidFill>
                  </a:rPr>
                  <a:t>superposition</a:t>
                </a:r>
                <a:r>
                  <a:rPr lang="en-US" dirty="0"/>
                  <a:t>)</a:t>
                </a:r>
                <a:endParaRPr lang="en-US" sz="800" dirty="0"/>
              </a:p>
              <a:p>
                <a:r>
                  <a:rPr lang="en-US" dirty="0"/>
                  <a:t>Then; you get energy is E</a:t>
                </a:r>
                <a:r>
                  <a:rPr lang="en-US" baseline="-25000" dirty="0"/>
                  <a:t>1,</a:t>
                </a:r>
                <a:r>
                  <a:rPr lang="en-US" dirty="0"/>
                  <a:t> with probability a</a:t>
                </a:r>
                <a:r>
                  <a:rPr lang="en-US" baseline="30000" dirty="0"/>
                  <a:t>2 </a:t>
                </a:r>
                <a:r>
                  <a:rPr lang="en-US" dirty="0"/>
                  <a:t>and E</a:t>
                </a:r>
                <a:r>
                  <a:rPr lang="en-US" baseline="-25000" dirty="0"/>
                  <a:t>2,</a:t>
                </a:r>
                <a:r>
                  <a:rPr lang="en-US" dirty="0"/>
                  <a:t> with probability b</a:t>
                </a:r>
                <a:r>
                  <a:rPr lang="en-US" baseline="30000" dirty="0"/>
                  <a:t>2</a:t>
                </a:r>
                <a:r>
                  <a:rPr lang="en-US" dirty="0"/>
                  <a:t>.</a:t>
                </a:r>
              </a:p>
              <a:p>
                <a:endParaRPr lang="en-US" sz="800" dirty="0"/>
              </a:p>
              <a:p>
                <a:r>
                  <a:rPr lang="en-US" dirty="0"/>
                  <a:t> If we have a beam of non-interacting particles, their states can be described as: </a:t>
                </a:r>
                <a:r>
                  <a:rPr lang="en-US" dirty="0">
                    <a:solidFill>
                      <a:srgbClr val="C00000"/>
                    </a:solidFill>
                  </a:rPr>
                  <a:t>Pure state</a:t>
                </a:r>
                <a:r>
                  <a:rPr lang="en-US" sz="2400" dirty="0"/>
                  <a:t>;</a:t>
                </a:r>
                <a:r>
                  <a:rPr lang="en-US" sz="2200" dirty="0">
                    <a:sym typeface="Symbol" panose="05050102010706020507" pitchFamily="18" charset="2"/>
                  </a:rPr>
                  <a:t> </a:t>
                </a:r>
                <a:r>
                  <a:rPr lang="en-US" dirty="0"/>
                  <a:t>if all the particles are in this state, say </a:t>
                </a:r>
                <a:r>
                  <a:rPr lang="en-US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|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schemeClr val="tx1"/>
                        </a:solidFill>
                        <a:sym typeface="Symbol" panose="05050102010706020507" pitchFamily="18" charset="2"/>
                      </a:rPr>
                      <m:t>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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rgbClr val="C00000"/>
                    </a:solidFill>
                  </a:rPr>
                  <a:t>	</a:t>
                </a:r>
              </a:p>
              <a:p>
                <a:r>
                  <a:rPr lang="en-US" dirty="0">
                    <a:solidFill>
                      <a:srgbClr val="C00000"/>
                    </a:solidFill>
                  </a:rPr>
                  <a:t>Mixed states; </a:t>
                </a:r>
                <a:r>
                  <a:rPr lang="en-US" dirty="0">
                    <a:solidFill>
                      <a:schemeClr val="tx1"/>
                    </a:solidFill>
                  </a:rPr>
                  <a:t>if for example 40% of the particles are in </a:t>
                </a:r>
                <a:r>
                  <a:rPr lang="en-US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|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olidFill>
                          <a:schemeClr val="tx1"/>
                        </a:solidFill>
                        <a:sym typeface="Symbol" panose="05050102010706020507" pitchFamily="18" charset="2"/>
                      </a:rPr>
                      <m:t>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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but 60% are in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|</m:t>
                    </m:r>
                    <m:r>
                      <m:rPr>
                        <m:nor/>
                      </m:rPr>
                      <a:rPr lang="en-US" dirty="0">
                        <a:solidFill>
                          <a:schemeClr val="tx1"/>
                        </a:solidFill>
                        <a:sym typeface="Symbol" panose="05050102010706020507" pitchFamily="18" charset="2"/>
                      </a:rPr>
                      <m:t>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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,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𝑖𝑛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h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𝑖𝑠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𝑐𝑎𝑠𝑒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,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𝑤𝑒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h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𝑎𝑣𝑒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𝑛𝑜𝑛𝑡𝑟𝑖𝑣𝑖𝑎𝑙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𝑑𝑒𝑛𝑠𝑖𝑡𝑦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𝑚𝑎𝑡𝑟𝑖𝑥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>
                    <a:solidFill>
                      <a:schemeClr val="tx1"/>
                    </a:solidFill>
                    <a:sym typeface="Symbol" panose="05050102010706020507" pitchFamily="18" charset="2"/>
                  </a:rPr>
                  <a:t></a:t>
                </a:r>
                <a:r>
                  <a:rPr lang="en-US">
                    <a:sym typeface="Symbol" panose="05050102010706020507" pitchFamily="18" charset="2"/>
                  </a:rPr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42996" y="1588542"/>
                <a:ext cx="8758447" cy="5540335"/>
              </a:xfrm>
              <a:blipFill>
                <a:blip r:embed="rId2"/>
                <a:stretch>
                  <a:fillRect l="-139" t="-881"/>
                </a:stretch>
              </a:blipFill>
            </p:spPr>
            <p:txBody>
              <a:bodyPr/>
              <a:lstStyle/>
              <a:p>
                <a:r>
                  <a:rPr lang="ar-EG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7851004" y="1588542"/>
            <a:ext cx="2450439" cy="979888"/>
            <a:chOff x="6379884" y="1937298"/>
            <a:chExt cx="2450439" cy="979888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7204023" y="2290575"/>
              <a:ext cx="1004020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>
              <a:off x="7204023" y="2744095"/>
              <a:ext cx="1004020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8379942" y="1937298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en-US" dirty="0">
                  <a:solidFill>
                    <a:prstClr val="black"/>
                  </a:solidFill>
                  <a:latin typeface="Century Schoolbook" panose="02040604050505020304"/>
                </a:rPr>
                <a:t>E</a:t>
              </a:r>
              <a:r>
                <a:rPr lang="en-US" baseline="-25000" dirty="0">
                  <a:solidFill>
                    <a:prstClr val="black"/>
                  </a:solidFill>
                  <a:latin typeface="Century Schoolbook" panose="02040604050505020304"/>
                </a:rPr>
                <a:t>1</a:t>
              </a:r>
              <a:endParaRPr lang="en-US" dirty="0">
                <a:solidFill>
                  <a:prstClr val="black"/>
                </a:solidFill>
                <a:latin typeface="Century Schoolbook" panose="02040604050505020304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393985" y="2513262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en-US" dirty="0">
                  <a:solidFill>
                    <a:prstClr val="black"/>
                  </a:solidFill>
                  <a:latin typeface="Century Schoolbook" panose="02040604050505020304"/>
                </a:rPr>
                <a:t>E</a:t>
              </a:r>
              <a:r>
                <a:rPr lang="en-US" baseline="-25000" dirty="0">
                  <a:solidFill>
                    <a:prstClr val="black"/>
                  </a:solidFill>
                  <a:latin typeface="Century Schoolbook" panose="02040604050505020304"/>
                </a:rPr>
                <a:t>2</a:t>
              </a:r>
              <a:endParaRPr lang="en-US" dirty="0">
                <a:solidFill>
                  <a:prstClr val="black"/>
                </a:solidFill>
                <a:latin typeface="Century Schoolbook" panose="02040604050505020304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Rectangle 8"/>
                <p:cNvSpPr/>
                <p:nvPr/>
              </p:nvSpPr>
              <p:spPr>
                <a:xfrm>
                  <a:off x="6401190" y="2025854"/>
                  <a:ext cx="59022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defTabSz="457200"/>
                  <a:r>
                    <a:rPr lang="en-US" dirty="0">
                      <a:solidFill>
                        <a:prstClr val="black"/>
                      </a:solidFill>
                      <a:latin typeface="Century Schoolbook" panose="02040604050505020304"/>
                      <a:sym typeface="Symbol" panose="05050102010706020507" pitchFamily="18" charset="2"/>
                    </a:rPr>
                    <a:t>|</a:t>
                  </a:r>
                  <a14:m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 </m:t>
                      </m:r>
                    </m:oMath>
                  </a14:m>
                  <a:endParaRPr lang="en-US" dirty="0">
                    <a:solidFill>
                      <a:prstClr val="black"/>
                    </a:solidFill>
                    <a:latin typeface="Century Schoolbook" panose="02040604050505020304"/>
                  </a:endParaRPr>
                </a:p>
              </p:txBody>
            </p:sp>
          </mc:Choice>
          <mc:Fallback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1190" y="2025854"/>
                  <a:ext cx="590226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8247" t="-8197" b="-24590"/>
                  </a:stretch>
                </a:blipFill>
              </p:spPr>
              <p:txBody>
                <a:bodyPr/>
                <a:lstStyle/>
                <a:p>
                  <a:r>
                    <a:rPr lang="ar-EG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Rectangle 9"/>
                <p:cNvSpPr/>
                <p:nvPr/>
              </p:nvSpPr>
              <p:spPr>
                <a:xfrm>
                  <a:off x="6379884" y="2532016"/>
                  <a:ext cx="537327" cy="38517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defTabSz="457200"/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|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prstClr val="black"/>
                          </a:solidFill>
                          <a:latin typeface="Century Schoolbook" panose="02040604050505020304"/>
                          <a:sym typeface="Symbol" panose="05050102010706020507" pitchFamily="18" charset="2"/>
                        </a:rPr>
                        <m:t>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</m:t>
                      </m:r>
                    </m:oMath>
                  </a14:m>
                  <a:r>
                    <a:rPr lang="en-US" dirty="0">
                      <a:solidFill>
                        <a:prstClr val="black"/>
                      </a:solidFill>
                      <a:latin typeface="Century Schoolbook" panose="02040604050505020304"/>
                    </a:rPr>
                    <a:t> </a:t>
                  </a:r>
                </a:p>
              </p:txBody>
            </p:sp>
          </mc:Choice>
          <mc:Fallback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79884" y="2532016"/>
                  <a:ext cx="537327" cy="385170"/>
                </a:xfrm>
                <a:prstGeom prst="rect">
                  <a:avLst/>
                </a:prstGeom>
                <a:blipFill>
                  <a:blip r:embed="rId4"/>
                  <a:stretch>
                    <a:fillRect l="-3409" b="-15873"/>
                  </a:stretch>
                </a:blipFill>
              </p:spPr>
              <p:txBody>
                <a:bodyPr/>
                <a:lstStyle/>
                <a:p>
                  <a:r>
                    <a:rPr lang="ar-EG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Oval 10"/>
            <p:cNvSpPr/>
            <p:nvPr/>
          </p:nvSpPr>
          <p:spPr bwMode="auto">
            <a:xfrm>
              <a:off x="7614592" y="2231845"/>
              <a:ext cx="75895" cy="94320"/>
            </a:xfrm>
            <a:prstGeom prst="ellips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prstClr val="black"/>
                </a:solidFill>
                <a:latin typeface="Times New Roman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105168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1259</Words>
  <Application>Microsoft Office PowerPoint</Application>
  <PresentationFormat>Widescreen</PresentationFormat>
  <Paragraphs>164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Abadi</vt:lpstr>
      <vt:lpstr>Arial</vt:lpstr>
      <vt:lpstr>Brush Script MT</vt:lpstr>
      <vt:lpstr>Cambria Math</vt:lpstr>
      <vt:lpstr>Century Schoolbook</vt:lpstr>
      <vt:lpstr>Symbol</vt:lpstr>
      <vt:lpstr>Times New Roman</vt:lpstr>
      <vt:lpstr>Wingdings 2</vt:lpstr>
      <vt:lpstr>View</vt:lpstr>
      <vt:lpstr> Black Hole Information Paradox</vt:lpstr>
      <vt:lpstr>I- Classical Black Holes</vt:lpstr>
      <vt:lpstr>2- Schwarzschild Solution</vt:lpstr>
      <vt:lpstr>3- What is a Black Hole</vt:lpstr>
      <vt:lpstr>Black Hole in other Coordinates Systems</vt:lpstr>
      <vt:lpstr>5- Laws of BH Mechanics</vt:lpstr>
      <vt:lpstr>II- Quantum Effects and Black Holes</vt:lpstr>
      <vt:lpstr>PowerPoint Presentation</vt:lpstr>
      <vt:lpstr>Quantum Mechanics in Nutshell</vt:lpstr>
      <vt:lpstr>2- Hawking’s Argument</vt:lpstr>
      <vt:lpstr>4- Black Hole Complementarity</vt:lpstr>
      <vt:lpstr>  Black Hole Complementarity</vt:lpstr>
      <vt:lpstr>  Black Hole Complementarity</vt:lpstr>
      <vt:lpstr> Complementarity Argument</vt:lpstr>
      <vt:lpstr>5- Firewall Argument</vt:lpstr>
      <vt:lpstr>III- Conclusion</vt:lpstr>
      <vt:lpstr>Recent Developments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Adel Awad</dc:creator>
  <cp:lastModifiedBy>Adel Awad</cp:lastModifiedBy>
  <cp:revision>2</cp:revision>
  <dcterms:created xsi:type="dcterms:W3CDTF">2024-07-23T12:15:00Z</dcterms:created>
  <dcterms:modified xsi:type="dcterms:W3CDTF">2024-07-23T12:50:48Z</dcterms:modified>
</cp:coreProperties>
</file>