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256" r:id="rId5"/>
    <p:sldId id="258" r:id="rId6"/>
    <p:sldId id="373" r:id="rId7"/>
    <p:sldId id="323" r:id="rId8"/>
    <p:sldId id="285" r:id="rId9"/>
    <p:sldId id="324" r:id="rId10"/>
    <p:sldId id="327" r:id="rId11"/>
    <p:sldId id="328" r:id="rId12"/>
    <p:sldId id="260" r:id="rId13"/>
    <p:sldId id="287" r:id="rId14"/>
    <p:sldId id="329" r:id="rId15"/>
    <p:sldId id="330" r:id="rId16"/>
    <p:sldId id="359" r:id="rId17"/>
    <p:sldId id="331" r:id="rId18"/>
    <p:sldId id="364" r:id="rId19"/>
    <p:sldId id="334" r:id="rId20"/>
    <p:sldId id="301" r:id="rId21"/>
    <p:sldId id="345" r:id="rId22"/>
    <p:sldId id="360" r:id="rId23"/>
    <p:sldId id="303" r:id="rId24"/>
    <p:sldId id="310" r:id="rId25"/>
    <p:sldId id="312" r:id="rId26"/>
    <p:sldId id="335" r:id="rId27"/>
    <p:sldId id="313" r:id="rId28"/>
    <p:sldId id="317" r:id="rId29"/>
    <p:sldId id="333" r:id="rId30"/>
    <p:sldId id="318" r:id="rId31"/>
    <p:sldId id="338" r:id="rId32"/>
    <p:sldId id="340" r:id="rId33"/>
    <p:sldId id="343" r:id="rId34"/>
    <p:sldId id="342" r:id="rId35"/>
    <p:sldId id="361" r:id="rId36"/>
    <p:sldId id="344" r:id="rId37"/>
    <p:sldId id="319" r:id="rId38"/>
    <p:sldId id="346" r:id="rId39"/>
    <p:sldId id="347" r:id="rId40"/>
    <p:sldId id="363" r:id="rId41"/>
    <p:sldId id="366" r:id="rId42"/>
    <p:sldId id="351" r:id="rId43"/>
    <p:sldId id="374" r:id="rId44"/>
    <p:sldId id="348" r:id="rId45"/>
    <p:sldId id="353" r:id="rId46"/>
    <p:sldId id="367" r:id="rId47"/>
    <p:sldId id="368" r:id="rId48"/>
    <p:sldId id="370" r:id="rId49"/>
    <p:sldId id="369" r:id="rId50"/>
    <p:sldId id="371" r:id="rId51"/>
    <p:sldId id="37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54591B6-5259-4F6F-8296-37CF862CC368}">
          <p14:sldIdLst>
            <p14:sldId id="256"/>
            <p14:sldId id="258"/>
            <p14:sldId id="373"/>
            <p14:sldId id="323"/>
            <p14:sldId id="285"/>
            <p14:sldId id="324"/>
            <p14:sldId id="327"/>
            <p14:sldId id="328"/>
            <p14:sldId id="260"/>
            <p14:sldId id="287"/>
            <p14:sldId id="329"/>
            <p14:sldId id="330"/>
            <p14:sldId id="359"/>
            <p14:sldId id="331"/>
            <p14:sldId id="364"/>
            <p14:sldId id="334"/>
            <p14:sldId id="301"/>
            <p14:sldId id="345"/>
            <p14:sldId id="360"/>
            <p14:sldId id="303"/>
            <p14:sldId id="310"/>
            <p14:sldId id="312"/>
            <p14:sldId id="335"/>
            <p14:sldId id="313"/>
            <p14:sldId id="317"/>
            <p14:sldId id="333"/>
            <p14:sldId id="318"/>
            <p14:sldId id="338"/>
            <p14:sldId id="340"/>
            <p14:sldId id="343"/>
            <p14:sldId id="342"/>
            <p14:sldId id="361"/>
            <p14:sldId id="344"/>
            <p14:sldId id="319"/>
            <p14:sldId id="346"/>
            <p14:sldId id="347"/>
            <p14:sldId id="363"/>
            <p14:sldId id="366"/>
            <p14:sldId id="351"/>
            <p14:sldId id="374"/>
            <p14:sldId id="348"/>
            <p14:sldId id="353"/>
            <p14:sldId id="367"/>
            <p14:sldId id="368"/>
            <p14:sldId id="370"/>
            <p14:sldId id="369"/>
            <p14:sldId id="371"/>
            <p14:sldId id="3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4"/>
    <a:srgbClr val="00153E"/>
    <a:srgbClr val="000E2A"/>
    <a:srgbClr val="002060"/>
    <a:srgbClr val="001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7551" autoAdjust="0"/>
  </p:normalViewPr>
  <p:slideViewPr>
    <p:cSldViewPr snapToGrid="0">
      <p:cViewPr varScale="1">
        <p:scale>
          <a:sx n="48" d="100"/>
          <a:sy n="48" d="100"/>
        </p:scale>
        <p:origin x="594" y="24"/>
      </p:cViewPr>
      <p:guideLst>
        <p:guide orient="horz" pos="2160"/>
        <p:guide pos="3840"/>
      </p:guideLst>
    </p:cSldViewPr>
  </p:slideViewPr>
  <p:outlineViewPr>
    <p:cViewPr>
      <p:scale>
        <a:sx n="33" d="100"/>
        <a:sy n="33" d="100"/>
      </p:scale>
      <p:origin x="0" y="-7620"/>
    </p:cViewPr>
  </p:outlineViewPr>
  <p:notesTextViewPr>
    <p:cViewPr>
      <p:scale>
        <a:sx n="125" d="100"/>
        <a:sy n="125" d="100"/>
      </p:scale>
      <p:origin x="0" y="0"/>
    </p:cViewPr>
  </p:notesTextViewPr>
  <p:sorterViewPr>
    <p:cViewPr>
      <p:scale>
        <a:sx n="100" d="100"/>
        <a:sy n="100" d="100"/>
      </p:scale>
      <p:origin x="0" y="-14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42E75D-8301-4892-99D9-874CA0BD9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9B6C56-9C30-425F-AF97-6A1172DFD8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914AFE-80CF-4B4F-B9E6-9E13CC360991}" type="datetimeFigureOut">
              <a:rPr lang="en-US" smtClean="0"/>
              <a:t>3/15/2023</a:t>
            </a:fld>
            <a:endParaRPr lang="en-US"/>
          </a:p>
        </p:txBody>
      </p:sp>
      <p:sp>
        <p:nvSpPr>
          <p:cNvPr id="4" name="Footer Placeholder 3">
            <a:extLst>
              <a:ext uri="{FF2B5EF4-FFF2-40B4-BE49-F238E27FC236}">
                <a16:creationId xmlns:a16="http://schemas.microsoft.com/office/drawing/2014/main" id="{BD54AAA2-674D-494D-94FD-3A44594F61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F14E09-6B2C-4976-9D64-4A9B7359EF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367E5F-DAC0-4FBC-8ACA-EB4A6C52B638}" type="slidenum">
              <a:rPr lang="en-US" smtClean="0"/>
              <a:t>‹#›</a:t>
            </a:fld>
            <a:endParaRPr lang="en-US"/>
          </a:p>
        </p:txBody>
      </p:sp>
    </p:spTree>
    <p:extLst>
      <p:ext uri="{BB962C8B-B14F-4D97-AF65-F5344CB8AC3E}">
        <p14:creationId xmlns:p14="http://schemas.microsoft.com/office/powerpoint/2010/main" val="3413165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F5751-CEC9-46B1-897B-25D296B45BAE}"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BABC8-4988-4562-BA2D-A237310AF262}" type="slidenum">
              <a:rPr lang="en-US" smtClean="0"/>
              <a:t>‹#›</a:t>
            </a:fld>
            <a:endParaRPr lang="en-US"/>
          </a:p>
        </p:txBody>
      </p:sp>
    </p:spTree>
    <p:extLst>
      <p:ext uri="{BB962C8B-B14F-4D97-AF65-F5344CB8AC3E}">
        <p14:creationId xmlns:p14="http://schemas.microsoft.com/office/powerpoint/2010/main" val="27684122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a:solidFill>
                  <a:schemeClr val="bg1"/>
                </a:solidFill>
              </a:rPr>
              <a:t>Good afternoon</a:t>
            </a:r>
          </a:p>
          <a:p>
            <a:pPr algn="l"/>
            <a:r>
              <a:rPr lang="en-US" sz="2000" b="1" dirty="0">
                <a:solidFill>
                  <a:schemeClr val="bg1"/>
                </a:solidFill>
              </a:rPr>
              <a:t>My name is Mohamed Elhashash, I am interested in studying galaxy clusters, galaxy evolution and Observational Cosmology. </a:t>
            </a:r>
          </a:p>
          <a:p>
            <a:pPr algn="l"/>
            <a:r>
              <a:rPr lang="en-US" sz="2000" b="1" dirty="0">
                <a:solidFill>
                  <a:schemeClr val="bg1"/>
                </a:solidFill>
              </a:rPr>
              <a:t>Welcome to my thesis defense.</a:t>
            </a:r>
          </a:p>
        </p:txBody>
      </p:sp>
      <p:sp>
        <p:nvSpPr>
          <p:cNvPr id="4" name="Slide Number Placeholder 3"/>
          <p:cNvSpPr>
            <a:spLocks noGrp="1"/>
          </p:cNvSpPr>
          <p:nvPr>
            <p:ph type="sldNum" sz="quarter" idx="5"/>
          </p:nvPr>
        </p:nvSpPr>
        <p:spPr/>
        <p:txBody>
          <a:bodyPr/>
          <a:lstStyle/>
          <a:p>
            <a:fld id="{568BABC8-4988-4562-BA2D-A237310AF262}" type="slidenum">
              <a:rPr lang="en-US" smtClean="0"/>
              <a:t>1</a:t>
            </a:fld>
            <a:endParaRPr lang="en-US" dirty="0"/>
          </a:p>
        </p:txBody>
      </p:sp>
    </p:spTree>
    <p:extLst>
      <p:ext uri="{BB962C8B-B14F-4D97-AF65-F5344CB8AC3E}">
        <p14:creationId xmlns:p14="http://schemas.microsoft.com/office/powerpoint/2010/main" val="123406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Observation of galaxy clusters</a:t>
            </a:r>
          </a:p>
          <a:p>
            <a:r>
              <a:rPr lang="en-US" b="1" dirty="0"/>
              <a:t>We can identify locations of galaxy clusters from photometric and spectroscopic galaxy surveys, such as SDSS and Dark Energy Survey.</a:t>
            </a:r>
          </a:p>
          <a:p>
            <a:r>
              <a:rPr lang="en-US" b="1" dirty="0"/>
              <a:t>This figure shows the distribution of galaxies of the SDSS </a:t>
            </a:r>
            <a:r>
              <a:rPr lang="en-US" sz="1200" b="1" dirty="0">
                <a:solidFill>
                  <a:srgbClr val="FFFF00"/>
                </a:solidFill>
                <a:latin typeface="Cambria" panose="02040503050406030204" pitchFamily="18" charset="0"/>
                <a:ea typeface="Cambria" panose="02040503050406030204" pitchFamily="18" charset="0"/>
              </a:rPr>
              <a:t>on the sky. I will talk about that in more details. </a:t>
            </a:r>
          </a:p>
          <a:p>
            <a:endParaRPr lang="en-US" b="1" dirty="0"/>
          </a:p>
          <a:p>
            <a:endParaRPr lang="en-US" dirty="0"/>
          </a:p>
        </p:txBody>
      </p:sp>
      <p:sp>
        <p:nvSpPr>
          <p:cNvPr id="4" name="Slide Number Placeholder 3"/>
          <p:cNvSpPr>
            <a:spLocks noGrp="1"/>
          </p:cNvSpPr>
          <p:nvPr>
            <p:ph type="sldNum" sz="quarter" idx="5"/>
          </p:nvPr>
        </p:nvSpPr>
        <p:spPr/>
        <p:txBody>
          <a:bodyPr/>
          <a:lstStyle/>
          <a:p>
            <a:fld id="{568BABC8-4988-4562-BA2D-A237310AF262}" type="slidenum">
              <a:rPr lang="en-US" smtClean="0"/>
              <a:t>10</a:t>
            </a:fld>
            <a:endParaRPr lang="en-US" dirty="0"/>
          </a:p>
        </p:txBody>
      </p:sp>
    </p:spTree>
    <p:extLst>
      <p:ext uri="{BB962C8B-B14F-4D97-AF65-F5344CB8AC3E}">
        <p14:creationId xmlns:p14="http://schemas.microsoft.com/office/powerpoint/2010/main" val="140380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can also identify galaxy clusters via X-ray surveys of the hot gas located in Intra Cluster medium. We have some x-ray satellites such as Chandra, and XMM.</a:t>
            </a:r>
          </a:p>
        </p:txBody>
      </p:sp>
      <p:sp>
        <p:nvSpPr>
          <p:cNvPr id="4" name="Slide Number Placeholder 3"/>
          <p:cNvSpPr>
            <a:spLocks noGrp="1"/>
          </p:cNvSpPr>
          <p:nvPr>
            <p:ph type="sldNum" sz="quarter" idx="5"/>
          </p:nvPr>
        </p:nvSpPr>
        <p:spPr/>
        <p:txBody>
          <a:bodyPr/>
          <a:lstStyle/>
          <a:p>
            <a:fld id="{568BABC8-4988-4562-BA2D-A237310AF262}" type="slidenum">
              <a:rPr lang="en-US" smtClean="0"/>
              <a:t>11</a:t>
            </a:fld>
            <a:endParaRPr lang="en-US" dirty="0"/>
          </a:p>
        </p:txBody>
      </p:sp>
    </p:spTree>
    <p:extLst>
      <p:ext uri="{BB962C8B-B14F-4D97-AF65-F5344CB8AC3E}">
        <p14:creationId xmlns:p14="http://schemas.microsoft.com/office/powerpoint/2010/main" val="108478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Galaxy clusters can be also detected via the SZ effect, which is the distortion of microwave background radiation map due to the interaction between CMB  and electrons of the hot gas located in the Intra cluster medium.</a:t>
            </a:r>
          </a:p>
        </p:txBody>
      </p:sp>
      <p:sp>
        <p:nvSpPr>
          <p:cNvPr id="4" name="Slide Number Placeholder 3"/>
          <p:cNvSpPr>
            <a:spLocks noGrp="1"/>
          </p:cNvSpPr>
          <p:nvPr>
            <p:ph type="sldNum" sz="quarter" idx="5"/>
          </p:nvPr>
        </p:nvSpPr>
        <p:spPr/>
        <p:txBody>
          <a:bodyPr/>
          <a:lstStyle/>
          <a:p>
            <a:fld id="{568BABC8-4988-4562-BA2D-A237310AF262}" type="slidenum">
              <a:rPr lang="en-US" smtClean="0"/>
              <a:t>12</a:t>
            </a:fld>
            <a:endParaRPr lang="en-US" dirty="0"/>
          </a:p>
        </p:txBody>
      </p:sp>
    </p:spTree>
    <p:extLst>
      <p:ext uri="{BB962C8B-B14F-4D97-AF65-F5344CB8AC3E}">
        <p14:creationId xmlns:p14="http://schemas.microsoft.com/office/powerpoint/2010/main" val="218224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can detect galaxy clusters through gravitational lensing, which is the bending of light of very far galaxies by the cluster located between the far galaxies and the observer</a:t>
            </a:r>
            <a:r>
              <a:rPr lang="en-US" dirty="0"/>
              <a:t>.</a:t>
            </a:r>
          </a:p>
        </p:txBody>
      </p:sp>
      <p:sp>
        <p:nvSpPr>
          <p:cNvPr id="4" name="Slide Number Placeholder 3"/>
          <p:cNvSpPr>
            <a:spLocks noGrp="1"/>
          </p:cNvSpPr>
          <p:nvPr>
            <p:ph type="sldNum" sz="quarter" idx="5"/>
          </p:nvPr>
        </p:nvSpPr>
        <p:spPr/>
        <p:txBody>
          <a:bodyPr/>
          <a:lstStyle/>
          <a:p>
            <a:fld id="{568BABC8-4988-4562-BA2D-A237310AF262}" type="slidenum">
              <a:rPr lang="en-US" smtClean="0"/>
              <a:t>13</a:t>
            </a:fld>
            <a:endParaRPr lang="en-US" dirty="0"/>
          </a:p>
        </p:txBody>
      </p:sp>
    </p:spTree>
    <p:extLst>
      <p:ext uri="{BB962C8B-B14F-4D97-AF65-F5344CB8AC3E}">
        <p14:creationId xmlns:p14="http://schemas.microsoft.com/office/powerpoint/2010/main" val="233966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39C2B72-F90D-413A-A0A4-341DAC9EC78F}"/>
              </a:ext>
            </a:extLst>
          </p:cNvPr>
          <p:cNvSpPr>
            <a:spLocks noGrp="1"/>
          </p:cNvSpPr>
          <p:nvPr>
            <p:ph type="body" idx="1"/>
          </p:nvPr>
        </p:nvSpPr>
        <p:spPr/>
        <p:txBody>
          <a:bodyPr/>
          <a:lstStyle/>
          <a:p>
            <a:r>
              <a:rPr lang="en-US" b="1" dirty="0"/>
              <a:t>Why do we study clusters? or, what are the benefits of constructing cluster catalogs?</a:t>
            </a:r>
          </a:p>
          <a:p>
            <a:r>
              <a:rPr lang="en-US" b="1" dirty="0"/>
              <a:t>First, Clusters can be used as cosmological probers. </a:t>
            </a:r>
          </a:p>
          <a:p>
            <a:r>
              <a:rPr lang="en-US" b="1" dirty="0"/>
              <a:t>studying the abundance of galaxy clusters (or the number of clusters) as a function of mass can be used for constraining the cosmological parameters,</a:t>
            </a:r>
          </a:p>
          <a:p>
            <a:r>
              <a:rPr lang="en-US" b="1" dirty="0"/>
              <a:t>Such as the matter density parameter Ω</a:t>
            </a:r>
            <a:r>
              <a:rPr lang="en-US" b="1" baseline="-25000" dirty="0"/>
              <a:t>m</a:t>
            </a:r>
            <a:r>
              <a:rPr lang="en-US" b="1" dirty="0"/>
              <a:t>,, the dark energy density parameter </a:t>
            </a:r>
            <a:r>
              <a:rPr lang="el-GR" b="1" dirty="0">
                <a:solidFill>
                  <a:schemeClr val="bg1"/>
                </a:solidFill>
                <a:latin typeface="Cambria" panose="02040503050406030204" pitchFamily="18" charset="0"/>
                <a:ea typeface="Cambria" panose="02040503050406030204" pitchFamily="18" charset="0"/>
              </a:rPr>
              <a:t>Ω</a:t>
            </a:r>
            <a:r>
              <a:rPr lang="el-GR" b="1" baseline="-25000" dirty="0">
                <a:solidFill>
                  <a:schemeClr val="bg1"/>
                </a:solidFill>
                <a:latin typeface="Cambria" panose="02040503050406030204" pitchFamily="18" charset="0"/>
                <a:ea typeface="Cambria" panose="02040503050406030204" pitchFamily="18" charset="0"/>
              </a:rPr>
              <a:t>ᴧ</a:t>
            </a:r>
            <a:r>
              <a:rPr lang="en-US" b="1" dirty="0"/>
              <a:t>, and the root mean square mass fluctuation σ8.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39C2B72-F90D-413A-A0A4-341DAC9EC78F}"/>
              </a:ext>
            </a:extLst>
          </p:cNvPr>
          <p:cNvSpPr>
            <a:spLocks noGrp="1"/>
          </p:cNvSpPr>
          <p:nvPr>
            <p:ph type="body" idx="1"/>
          </p:nvPr>
        </p:nvSpPr>
        <p:spPr/>
        <p:txBody>
          <a:bodyPr/>
          <a:lstStyle/>
          <a:p>
            <a:r>
              <a:rPr lang="en-US" b="1" dirty="0"/>
              <a:t>Second, we can study the evolution of galaxies in cluster or the environmental effect on the properties of galaxies like galaxy size, stellar mass, and star formation rate.</a:t>
            </a:r>
          </a:p>
          <a:p>
            <a:r>
              <a:rPr lang="en-US" b="1" dirty="0"/>
              <a:t>Then, from these studies we can improve the models of galaxy formation and evolution.</a:t>
            </a:r>
          </a:p>
        </p:txBody>
      </p:sp>
    </p:spTree>
    <p:extLst>
      <p:ext uri="{BB962C8B-B14F-4D97-AF65-F5344CB8AC3E}">
        <p14:creationId xmlns:p14="http://schemas.microsoft.com/office/powerpoint/2010/main" val="351904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9122A7-023B-43D7-A6DE-4390787F30D7}"/>
              </a:ext>
            </a:extLst>
          </p:cNvPr>
          <p:cNvSpPr>
            <a:spLocks noGrp="1"/>
          </p:cNvSpPr>
          <p:nvPr>
            <p:ph type="body" idx="1"/>
          </p:nvPr>
        </p:nvSpPr>
        <p:spPr/>
        <p:txBody>
          <a:bodyPr/>
          <a:lstStyle/>
          <a:p>
            <a:r>
              <a:rPr lang="en-US" b="1" dirty="0"/>
              <a:t>I am studying galaxy clusters and I am interested in galaxy evolution and cosmology since about 10 years. During this time, I found that one of the main challenges that we face is to assign the members of clusters. I will discuss why it is difficult to assign the cluster members later.</a:t>
            </a:r>
          </a:p>
          <a:p>
            <a:endParaRPr lang="en-US" b="1" dirty="0"/>
          </a:p>
          <a:p>
            <a:r>
              <a:rPr lang="en-US" b="1" dirty="0"/>
              <a:t>But, why is it important to assign the cluster members </a:t>
            </a:r>
            <a:r>
              <a:rPr lang="en-US" sz="1200" b="1" dirty="0">
                <a:solidFill>
                  <a:srgbClr val="FFFF00"/>
                </a:solidFill>
                <a:latin typeface="Cambria" panose="02040503050406030204" pitchFamily="18" charset="0"/>
                <a:ea typeface="Cambria" panose="02040503050406030204" pitchFamily="18" charset="0"/>
              </a:rPr>
              <a:t>accurately</a:t>
            </a:r>
            <a:r>
              <a:rPr lang="en-US" b="1" dirty="0"/>
              <a:t>?</a:t>
            </a:r>
          </a:p>
          <a:p>
            <a:endParaRPr lang="en-US" b="1" dirty="0"/>
          </a:p>
          <a:p>
            <a:r>
              <a:rPr lang="en-US" b="1" dirty="0"/>
              <a:t>Excluding the true members or including interlopers to clusters lead to </a:t>
            </a:r>
            <a:r>
              <a:rPr lang="en-US" sz="1200" b="1" dirty="0">
                <a:solidFill>
                  <a:schemeClr val="bg1"/>
                </a:solidFill>
                <a:latin typeface="Cambria" panose="02040503050406030204" pitchFamily="18" charset="0"/>
                <a:ea typeface="Cambria" panose="02040503050406030204" pitchFamily="18" charset="0"/>
              </a:rPr>
              <a:t>incorrectly estimating cluster masses and consequently incorrectly constraining cosmological parameters</a:t>
            </a:r>
            <a:endParaRPr lang="en-US" sz="1200" b="1"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ea typeface="Cambria" panose="02040503050406030204" pitchFamily="18" charset="0"/>
              </a:rPr>
              <a:t>Let me now start with my first paper, </a:t>
            </a:r>
            <a:r>
              <a:rPr lang="en-US" sz="1200" b="1" dirty="0">
                <a:solidFill>
                  <a:schemeClr val="bg1"/>
                </a:solidFill>
                <a:latin typeface="+mn-lt"/>
                <a:ea typeface="Cambria" panose="02040503050406030204" pitchFamily="18" charset="0"/>
              </a:rPr>
              <a:t>which was published in 2018 in the astrophysical journal.</a:t>
            </a:r>
            <a:endParaRPr lang="en-US" sz="1200" b="1" dirty="0">
              <a:latin typeface="+mn-lt"/>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568BABC8-4988-4562-BA2D-A237310AF262}" type="slidenum">
              <a:rPr lang="en-US" smtClean="0"/>
              <a:t>17</a:t>
            </a:fld>
            <a:endParaRPr lang="en-US" dirty="0"/>
          </a:p>
        </p:txBody>
      </p:sp>
    </p:spTree>
    <p:extLst>
      <p:ext uri="{BB962C8B-B14F-4D97-AF65-F5344CB8AC3E}">
        <p14:creationId xmlns:p14="http://schemas.microsoft.com/office/powerpoint/2010/main" val="119649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I said, to study galaxy clusters and their dependent astrophysical and cosmological applications with high accuracy, the first and the most important thing is to determine their member galaxies accurately.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many membership techniques introduced in the literature to do this task.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most of these techniques have some issues and have some biases in assigning the member galaxies in 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this paper, I introduced a new cluster membership technique to assign the member galaxies of a cluster </a:t>
            </a:r>
            <a:r>
              <a:rPr lang="en-US" b="1" dirty="0">
                <a:solidFill>
                  <a:schemeClr val="bg1"/>
                </a:solidFill>
                <a:latin typeface="Cambria" panose="02040503050406030204" pitchFamily="18" charset="0"/>
                <a:ea typeface="Cambria" panose="02040503050406030204" pitchFamily="18" charset="0"/>
              </a:rPr>
              <a:t>and show that it performs better than any of the three most widely used existing techniques</a:t>
            </a:r>
            <a:r>
              <a:rPr lang="en-US" b="1" dirty="0"/>
              <a:t>.</a:t>
            </a:r>
          </a:p>
        </p:txBody>
      </p:sp>
      <p:sp>
        <p:nvSpPr>
          <p:cNvPr id="4" name="Slide Number Placeholder 3"/>
          <p:cNvSpPr>
            <a:spLocks noGrp="1"/>
          </p:cNvSpPr>
          <p:nvPr>
            <p:ph type="sldNum" sz="quarter" idx="5"/>
          </p:nvPr>
        </p:nvSpPr>
        <p:spPr/>
        <p:txBody>
          <a:bodyPr/>
          <a:lstStyle/>
          <a:p>
            <a:fld id="{568BABC8-4988-4562-BA2D-A237310AF262}" type="slidenum">
              <a:rPr lang="en-US" smtClean="0"/>
              <a:t>18</a:t>
            </a:fld>
            <a:endParaRPr lang="en-US" dirty="0"/>
          </a:p>
        </p:txBody>
      </p:sp>
    </p:spTree>
    <p:extLst>
      <p:ext uri="{BB962C8B-B14F-4D97-AF65-F5344CB8AC3E}">
        <p14:creationId xmlns:p14="http://schemas.microsoft.com/office/powerpoint/2010/main" val="409721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a:t>
            </a:r>
            <a:r>
              <a:rPr lang="en-US" b="1" dirty="0">
                <a:solidFill>
                  <a:schemeClr val="bg1"/>
                </a:solidFill>
                <a:latin typeface="Cambria" panose="02040503050406030204" pitchFamily="18" charset="0"/>
                <a:ea typeface="Cambria" panose="02040503050406030204" pitchFamily="18" charset="0"/>
              </a:rPr>
              <a:t>why is it </a:t>
            </a:r>
            <a:r>
              <a:rPr lang="en-US" b="1" dirty="0">
                <a:solidFill>
                  <a:srgbClr val="FFFF00"/>
                </a:solidFill>
                <a:latin typeface="Cambria" panose="02040503050406030204" pitchFamily="18" charset="0"/>
                <a:ea typeface="Cambria" panose="02040503050406030204" pitchFamily="18" charset="0"/>
              </a:rPr>
              <a:t>difficult</a:t>
            </a:r>
            <a:r>
              <a:rPr lang="en-US" b="1" dirty="0">
                <a:solidFill>
                  <a:schemeClr val="bg1"/>
                </a:solidFill>
                <a:latin typeface="Cambria" panose="02040503050406030204" pitchFamily="18" charset="0"/>
                <a:ea typeface="Cambria" panose="02040503050406030204" pitchFamily="18" charset="0"/>
              </a:rPr>
              <a:t> to determine the cluster membership?</a:t>
            </a:r>
            <a:endParaRPr lang="en-US" b="1" dirty="0"/>
          </a:p>
          <a:p>
            <a:r>
              <a:rPr lang="en-US" b="1" dirty="0"/>
              <a:t>The problem is we do not observe the true distances to galaxies, but we observe the line-of sight velocities of galaxies in the redshift space. </a:t>
            </a:r>
          </a:p>
          <a:p>
            <a:r>
              <a:rPr lang="en-US" b="1" dirty="0"/>
              <a:t>This figure shows the distribution of galaxies of a simulated cluster taken from </a:t>
            </a:r>
            <a:r>
              <a:rPr lang="en-US" b="1" dirty="0" err="1"/>
              <a:t>MultiDark</a:t>
            </a:r>
            <a:r>
              <a:rPr lang="en-US" b="1" dirty="0"/>
              <a:t> simulation. </a:t>
            </a:r>
          </a:p>
          <a:p>
            <a:r>
              <a:rPr lang="en-US" b="1" dirty="0"/>
              <a:t>The x-axis is the distance from the cluster center and the y-axis represents the velocity in the cluster frame of reference. </a:t>
            </a:r>
          </a:p>
          <a:p>
            <a:r>
              <a:rPr lang="en-US" b="1" dirty="0"/>
              <a:t>The blue points show the distribution of galaxies in the cluster field. So, how can we distinguish between members and outliers from this distribution?</a:t>
            </a:r>
          </a:p>
          <a:p>
            <a:r>
              <a:rPr lang="en-US" b="1" dirty="0"/>
              <a:t>In the redshift space, a cluster appears as a caustic shape as shown by the black lines in the figure, The caustic shape is elongated within the cluster core (due to the finger of god effect) and drops off as we go further away from the cluster center. Note that the caustic does not vanish in the outer regions. Or it still has some effect or width because of the random motion of member galaxies in the infall region due to the presence of substructures, nearby clusters and recent mergers.</a:t>
            </a:r>
          </a:p>
        </p:txBody>
      </p:sp>
      <p:sp>
        <p:nvSpPr>
          <p:cNvPr id="4" name="Slide Number Placeholder 3"/>
          <p:cNvSpPr>
            <a:spLocks noGrp="1"/>
          </p:cNvSpPr>
          <p:nvPr>
            <p:ph type="sldNum" sz="quarter" idx="5"/>
          </p:nvPr>
        </p:nvSpPr>
        <p:spPr/>
        <p:txBody>
          <a:bodyPr/>
          <a:lstStyle/>
          <a:p>
            <a:fld id="{568BABC8-4988-4562-BA2D-A237310AF262}" type="slidenum">
              <a:rPr lang="en-US" smtClean="0"/>
              <a:t>19</a:t>
            </a:fld>
            <a:endParaRPr lang="en-US"/>
          </a:p>
        </p:txBody>
      </p:sp>
    </p:spTree>
    <p:extLst>
      <p:ext uri="{BB962C8B-B14F-4D97-AF65-F5344CB8AC3E}">
        <p14:creationId xmlns:p14="http://schemas.microsoft.com/office/powerpoint/2010/main" val="190589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This is the outlines of my presentation. A  short introduction about galaxy clusters and the motivation of my dissertation, Then I will discuss the results of my papers and my current and future work. </a:t>
            </a:r>
          </a:p>
        </p:txBody>
      </p:sp>
      <p:sp>
        <p:nvSpPr>
          <p:cNvPr id="4" name="Slide Number Placeholder 3"/>
          <p:cNvSpPr>
            <a:spLocks noGrp="1"/>
          </p:cNvSpPr>
          <p:nvPr>
            <p:ph type="sldNum" sz="quarter" idx="5"/>
          </p:nvPr>
        </p:nvSpPr>
        <p:spPr/>
        <p:txBody>
          <a:bodyPr/>
          <a:lstStyle/>
          <a:p>
            <a:fld id="{568BABC8-4988-4562-BA2D-A237310AF262}" type="slidenum">
              <a:rPr lang="en-US" smtClean="0"/>
              <a:t>2</a:t>
            </a:fld>
            <a:endParaRPr lang="en-US" dirty="0"/>
          </a:p>
        </p:txBody>
      </p:sp>
    </p:spTree>
    <p:extLst>
      <p:ext uri="{BB962C8B-B14F-4D97-AF65-F5344CB8AC3E}">
        <p14:creationId xmlns:p14="http://schemas.microsoft.com/office/powerpoint/2010/main" val="135201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How does the GalWeight technique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The idea is to determine a probability or weight of each galaxy to be a member according to its position from the cluster center in redshift-space.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This weight is dependent on the internal structure and dynamical status of the cluster. For example, the length of finger of god depends on the density and consequently the cluster mass.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Massive clusters have longer finger of god length more than poor clusters.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In the current version of the technique I selected three parameters that reflect the internal structure and dynamical status of the cluster.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These parameters are the number density profile and velocity dispersion profile as a function distance from the center and the standard deviation as a function of line-of-sight velocity.</a:t>
            </a:r>
          </a:p>
        </p:txBody>
      </p:sp>
      <p:sp>
        <p:nvSpPr>
          <p:cNvPr id="4" name="Slide Number Placeholder 3"/>
          <p:cNvSpPr>
            <a:spLocks noGrp="1"/>
          </p:cNvSpPr>
          <p:nvPr>
            <p:ph type="sldNum" sz="quarter" idx="5"/>
          </p:nvPr>
        </p:nvSpPr>
        <p:spPr/>
        <p:txBody>
          <a:bodyPr/>
          <a:lstStyle/>
          <a:p>
            <a:fld id="{568BABC8-4988-4562-BA2D-A237310AF262}" type="slidenum">
              <a:rPr lang="en-US" smtClean="0"/>
              <a:t>20</a:t>
            </a:fld>
            <a:endParaRPr lang="en-US"/>
          </a:p>
        </p:txBody>
      </p:sp>
    </p:spTree>
    <p:extLst>
      <p:ext uri="{BB962C8B-B14F-4D97-AF65-F5344CB8AC3E}">
        <p14:creationId xmlns:p14="http://schemas.microsoft.com/office/powerpoint/2010/main" val="778348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Without going over the technical things of the GalWeight technique which described in the paper in detail, we calculate a weight for each galaxy to be a member according to its position in the redshift space as shown in the figure.</a:t>
            </a:r>
          </a:p>
          <a:p>
            <a:r>
              <a:rPr lang="en-US" b="1" dirty="0"/>
              <a:t>This weight decreases as we go further away from the cluster center along the projected distance axis or as we go up and down along the line of sight velocity axis. </a:t>
            </a:r>
          </a:p>
          <a:p>
            <a:r>
              <a:rPr lang="en-US" b="1" dirty="0"/>
              <a:t>The plot shows that a galaxy that is very close to the cluster center has a high weight to be a member, while a galaxy on the upper or lower right corners has a small weight to be a member. </a:t>
            </a:r>
          </a:p>
          <a:p>
            <a:r>
              <a:rPr lang="en-US" b="1" dirty="0"/>
              <a:t>The solid red lines show the optimal contour level or weight which separates the cluster members from the outliers. We call that contour level as the boundary of the cluster. The dashed red lines represent the statistical uncertainty of the boundary. </a:t>
            </a:r>
          </a:p>
          <a:p>
            <a:r>
              <a:rPr lang="en-US" b="1" dirty="0"/>
              <a:t>The two black vertical lines are the virial radius and the turnaround radius of the cluster.</a:t>
            </a:r>
          </a:p>
          <a:p>
            <a:r>
              <a:rPr lang="en-US" b="1" dirty="0"/>
              <a:t>Thus, we define the cluster members as all galaxies  enclosed by the cluster boundary and within the turnaround radius.</a:t>
            </a:r>
          </a:p>
          <a:p>
            <a:r>
              <a:rPr lang="en-US" b="1" dirty="0"/>
              <a:t>Once we have the cluster members, we can calculate the dynamical parameters of the cluster such as velocity dispersion and cluster mass.</a:t>
            </a:r>
          </a:p>
        </p:txBody>
      </p:sp>
      <p:sp>
        <p:nvSpPr>
          <p:cNvPr id="4" name="Slide Number Placeholder 3"/>
          <p:cNvSpPr>
            <a:spLocks noGrp="1"/>
          </p:cNvSpPr>
          <p:nvPr>
            <p:ph type="sldNum" sz="quarter" idx="5"/>
          </p:nvPr>
        </p:nvSpPr>
        <p:spPr/>
        <p:txBody>
          <a:bodyPr/>
          <a:lstStyle/>
          <a:p>
            <a:fld id="{568BABC8-4988-4562-BA2D-A237310AF262}" type="slidenum">
              <a:rPr lang="en-US" smtClean="0"/>
              <a:t>21</a:t>
            </a:fld>
            <a:endParaRPr lang="en-US"/>
          </a:p>
        </p:txBody>
      </p:sp>
    </p:spTree>
    <p:extLst>
      <p:ext uri="{BB962C8B-B14F-4D97-AF65-F5344CB8AC3E}">
        <p14:creationId xmlns:p14="http://schemas.microsoft.com/office/powerpoint/2010/main" val="349694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I developed the GalWeight technique I tested its efficiency in recovering the true members of each cluster. To do this task, I applied the technique to the </a:t>
            </a:r>
            <a:r>
              <a:rPr lang="en-US" b="1" dirty="0" err="1"/>
              <a:t>MultiDark</a:t>
            </a:r>
            <a:r>
              <a:rPr lang="en-US" b="1" dirty="0"/>
              <a:t> and Bolshoi n-body simulations for which we already know the true members of the clusters. </a:t>
            </a:r>
          </a:p>
          <a:p>
            <a:r>
              <a:rPr lang="en-US" b="1" dirty="0"/>
              <a:t>The efficiency is determined by calculating two parameters, </a:t>
            </a:r>
          </a:p>
          <a:p>
            <a:r>
              <a:rPr lang="en-US" b="1" dirty="0"/>
              <a:t>The first one is the completeness which is how many true members are recovered correctly relative the total true cluster members. </a:t>
            </a:r>
          </a:p>
          <a:p>
            <a:r>
              <a:rPr lang="en-US" b="1" dirty="0"/>
              <a:t>The second one is the contamination which is how many interlopers are assigned as members by the technique relative to the true members. </a:t>
            </a:r>
          </a:p>
          <a:p>
            <a:r>
              <a:rPr lang="en-US" b="1" dirty="0"/>
              <a:t>I calculated these two parameters at rv, 2rv and 3rv from the cluster centers. </a:t>
            </a:r>
          </a:p>
          <a:p>
            <a:r>
              <a:rPr lang="en-US" b="1" dirty="0"/>
              <a:t>The completeness is greater than 99% while the contamination is less than 13% within the viral radius. And currently, no membership technique can achieve this high accuracy of recovering cluster members.</a:t>
            </a:r>
          </a:p>
        </p:txBody>
      </p:sp>
      <p:sp>
        <p:nvSpPr>
          <p:cNvPr id="4" name="Slide Number Placeholder 3"/>
          <p:cNvSpPr>
            <a:spLocks noGrp="1"/>
          </p:cNvSpPr>
          <p:nvPr>
            <p:ph type="sldNum" sz="quarter" idx="5"/>
          </p:nvPr>
        </p:nvSpPr>
        <p:spPr/>
        <p:txBody>
          <a:bodyPr/>
          <a:lstStyle/>
          <a:p>
            <a:fld id="{568BABC8-4988-4562-BA2D-A237310AF262}" type="slidenum">
              <a:rPr lang="en-US" smtClean="0"/>
              <a:t>22</a:t>
            </a:fld>
            <a:endParaRPr lang="en-US"/>
          </a:p>
        </p:txBody>
      </p:sp>
    </p:spTree>
    <p:extLst>
      <p:ext uri="{BB962C8B-B14F-4D97-AF65-F5344CB8AC3E}">
        <p14:creationId xmlns:p14="http://schemas.microsoft.com/office/powerpoint/2010/main" val="100354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comparison between the GalWeight technique and three membership techniques which are used extensively in the literature. The figure </a:t>
            </a:r>
            <a:r>
              <a:rPr lang="en-US" sz="8800" b="1" dirty="0"/>
              <a:t>shows the redshift space of the Coma cluster. </a:t>
            </a:r>
          </a:p>
          <a:p>
            <a:r>
              <a:rPr lang="en-US" sz="8800" b="1" dirty="0"/>
              <a:t>The black lines represent the application of the GalWeight, which successfully describe the Finger of God effect of the core galaxies and at the same time the random motion of galaxies in the infall region.</a:t>
            </a:r>
          </a:p>
          <a:p>
            <a:endParaRPr lang="en-US" sz="8800" b="1" dirty="0"/>
          </a:p>
          <a:p>
            <a:r>
              <a:rPr lang="en-US" sz="8800" b="1" dirty="0"/>
              <a:t>The cyan lines show the application of the den Hartog method. This method could not recover the cluster shape accurately. </a:t>
            </a:r>
          </a:p>
          <a:p>
            <a:endParaRPr lang="en-US" sz="8800" b="1" dirty="0"/>
          </a:p>
          <a:p>
            <a:r>
              <a:rPr lang="en-US" sz="8800" b="1" dirty="0"/>
              <a:t>The pink </a:t>
            </a:r>
            <a:r>
              <a:rPr lang="en-US" b="1" dirty="0"/>
              <a:t>lines show the application of the Caustic technique. This technique could describe the random motion of galaxies in the infall region, but it could not describe the finger of god effect</a:t>
            </a:r>
          </a:p>
          <a:p>
            <a:endParaRPr lang="en-US" b="1" dirty="0"/>
          </a:p>
          <a:p>
            <a:r>
              <a:rPr lang="en-US" b="1" dirty="0"/>
              <a:t>Finally, light and dark green lines show the applications of two spherical infall models which might able to describe the finger of god effect but could not describe the random motion in the infall region.</a:t>
            </a:r>
          </a:p>
        </p:txBody>
      </p:sp>
      <p:sp>
        <p:nvSpPr>
          <p:cNvPr id="4" name="Slide Number Placeholder 3"/>
          <p:cNvSpPr>
            <a:spLocks noGrp="1"/>
          </p:cNvSpPr>
          <p:nvPr>
            <p:ph type="sldNum" sz="quarter" idx="5"/>
          </p:nvPr>
        </p:nvSpPr>
        <p:spPr/>
        <p:txBody>
          <a:bodyPr/>
          <a:lstStyle/>
          <a:p>
            <a:fld id="{568BABC8-4988-4562-BA2D-A237310AF262}" type="slidenum">
              <a:rPr lang="en-US" smtClean="0"/>
              <a:t>23</a:t>
            </a:fld>
            <a:endParaRPr lang="en-US"/>
          </a:p>
        </p:txBody>
      </p:sp>
    </p:spTree>
    <p:extLst>
      <p:ext uri="{BB962C8B-B14F-4D97-AF65-F5344CB8AC3E}">
        <p14:creationId xmlns:p14="http://schemas.microsoft.com/office/powerpoint/2010/main" val="3746030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figure shows the application of the GalWeight technique to 12 simulated clusters with different masses taken from the </a:t>
            </a:r>
            <a:r>
              <a:rPr lang="en-US" b="1" dirty="0" err="1"/>
              <a:t>MultiDark</a:t>
            </a:r>
            <a:r>
              <a:rPr lang="en-US" b="1" dirty="0"/>
              <a:t> simulation.</a:t>
            </a:r>
          </a:p>
        </p:txBody>
      </p:sp>
      <p:sp>
        <p:nvSpPr>
          <p:cNvPr id="4" name="Slide Number Placeholder 3"/>
          <p:cNvSpPr>
            <a:spLocks noGrp="1"/>
          </p:cNvSpPr>
          <p:nvPr>
            <p:ph type="sldNum" sz="quarter" idx="5"/>
          </p:nvPr>
        </p:nvSpPr>
        <p:spPr/>
        <p:txBody>
          <a:bodyPr/>
          <a:lstStyle/>
          <a:p>
            <a:fld id="{568BABC8-4988-4562-BA2D-A237310AF262}" type="slidenum">
              <a:rPr lang="en-US" smtClean="0"/>
              <a:t>24</a:t>
            </a:fld>
            <a:endParaRPr lang="en-US"/>
          </a:p>
        </p:txBody>
      </p:sp>
    </p:spTree>
    <p:extLst>
      <p:ext uri="{BB962C8B-B14F-4D97-AF65-F5344CB8AC3E}">
        <p14:creationId xmlns:p14="http://schemas.microsoft.com/office/powerpoint/2010/main" val="379763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Also, this figure shows the application of the GalWeight technique to 12 observed clusters taken from the SDSS-DR13.</a:t>
            </a:r>
          </a:p>
        </p:txBody>
      </p:sp>
      <p:sp>
        <p:nvSpPr>
          <p:cNvPr id="4" name="Slide Number Placeholder 3"/>
          <p:cNvSpPr>
            <a:spLocks noGrp="1"/>
          </p:cNvSpPr>
          <p:nvPr>
            <p:ph type="sldNum" sz="quarter" idx="5"/>
          </p:nvPr>
        </p:nvSpPr>
        <p:spPr/>
        <p:txBody>
          <a:bodyPr/>
          <a:lstStyle/>
          <a:p>
            <a:fld id="{568BABC8-4988-4562-BA2D-A237310AF262}" type="slidenum">
              <a:rPr lang="en-US" smtClean="0"/>
              <a:t>25</a:t>
            </a:fld>
            <a:endParaRPr lang="en-US"/>
          </a:p>
        </p:txBody>
      </p:sp>
    </p:spTree>
    <p:extLst>
      <p:ext uri="{BB962C8B-B14F-4D97-AF65-F5344CB8AC3E}">
        <p14:creationId xmlns:p14="http://schemas.microsoft.com/office/powerpoint/2010/main" val="297541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4875" indent="-457200"/>
            <a:r>
              <a:rPr lang="en-US" b="1" dirty="0">
                <a:solidFill>
                  <a:schemeClr val="bg1"/>
                </a:solidFill>
                <a:latin typeface="Cambria" panose="02040503050406030204" pitchFamily="18" charset="0"/>
                <a:ea typeface="Cambria" panose="02040503050406030204" pitchFamily="18" charset="0"/>
              </a:rPr>
              <a:t>Finally, the advantages of using the GalWeight technique are</a:t>
            </a:r>
          </a:p>
          <a:p>
            <a:pPr marL="484875" indent="-457200"/>
            <a:r>
              <a:rPr lang="en-US" b="1" dirty="0">
                <a:solidFill>
                  <a:schemeClr val="bg1"/>
                </a:solidFill>
                <a:latin typeface="Cambria" panose="02040503050406030204" pitchFamily="18" charset="0"/>
                <a:ea typeface="Cambria" panose="02040503050406030204" pitchFamily="18" charset="0"/>
              </a:rPr>
              <a:t>First, GalWeight is designed to maximize the number of true cluster members while minimizing the number of interlopers. </a:t>
            </a:r>
          </a:p>
          <a:p>
            <a:pPr marL="484875" indent="-457200"/>
            <a:r>
              <a:rPr lang="en-US" b="1" dirty="0">
                <a:solidFill>
                  <a:schemeClr val="bg1"/>
                </a:solidFill>
                <a:latin typeface="Cambria" panose="02040503050406030204" pitchFamily="18" charset="0"/>
                <a:ea typeface="Cambria" panose="02040503050406030204" pitchFamily="18" charset="0"/>
              </a:rPr>
              <a:t>GalWeight can be applied to both massive galaxy clusters and poor galaxy groups. </a:t>
            </a:r>
          </a:p>
          <a:p>
            <a:pPr marL="484875" indent="-457200"/>
            <a:r>
              <a:rPr lang="en-US" b="1" dirty="0">
                <a:solidFill>
                  <a:schemeClr val="bg1"/>
                </a:solidFill>
                <a:latin typeface="Cambria" panose="02040503050406030204" pitchFamily="18" charset="0"/>
                <a:ea typeface="Cambria" panose="02040503050406030204" pitchFamily="18" charset="0"/>
              </a:rPr>
              <a:t>GalWeight is effective in identifying members in both the virial and infall regions with high efficiency.</a:t>
            </a:r>
            <a:endParaRPr lang="en-US" sz="1050" b="1" dirty="0">
              <a:solidFill>
                <a:schemeClr val="bg1"/>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568BABC8-4988-4562-BA2D-A237310AF262}" type="slidenum">
              <a:rPr lang="en-US" smtClean="0"/>
              <a:t>26</a:t>
            </a:fld>
            <a:endParaRPr lang="en-US"/>
          </a:p>
        </p:txBody>
      </p:sp>
    </p:spTree>
    <p:extLst>
      <p:ext uri="{BB962C8B-B14F-4D97-AF65-F5344CB8AC3E}">
        <p14:creationId xmlns:p14="http://schemas.microsoft.com/office/powerpoint/2010/main" val="76773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go now to the second paper. This paper was published in the Astrophysical Journal Supplements at the beginning of this year.</a:t>
            </a:r>
          </a:p>
        </p:txBody>
      </p:sp>
      <p:sp>
        <p:nvSpPr>
          <p:cNvPr id="4" name="Slide Number Placeholder 3"/>
          <p:cNvSpPr>
            <a:spLocks noGrp="1"/>
          </p:cNvSpPr>
          <p:nvPr>
            <p:ph type="sldNum" sz="quarter" idx="5"/>
          </p:nvPr>
        </p:nvSpPr>
        <p:spPr/>
        <p:txBody>
          <a:bodyPr/>
          <a:lstStyle/>
          <a:p>
            <a:fld id="{568BABC8-4988-4562-BA2D-A237310AF262}" type="slidenum">
              <a:rPr lang="en-US" smtClean="0"/>
              <a:t>27</a:t>
            </a:fld>
            <a:endParaRPr lang="en-US"/>
          </a:p>
        </p:txBody>
      </p:sp>
    </p:spTree>
    <p:extLst>
      <p:ext uri="{BB962C8B-B14F-4D97-AF65-F5344CB8AC3E}">
        <p14:creationId xmlns:p14="http://schemas.microsoft.com/office/powerpoint/2010/main" val="105982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The purpose of this paper is to introduce a galaxy cluster catalog from SDSS-DR13 spectroscopic data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The goals of this paper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First, finding clusters’ locations using the Finger-of God signature of clusters in the redshift space.</a:t>
            </a:r>
          </a:p>
          <a:p>
            <a:pPr marL="0" indent="0">
              <a:buNone/>
            </a:pPr>
            <a:r>
              <a:rPr lang="en-US" sz="1200" b="1" dirty="0">
                <a:solidFill>
                  <a:schemeClr val="bg1"/>
                </a:solidFill>
                <a:latin typeface="Cambria" panose="02040503050406030204" pitchFamily="18" charset="0"/>
                <a:ea typeface="Cambria" panose="02040503050406030204" pitchFamily="18" charset="0"/>
              </a:rPr>
              <a:t>Second, applying the GalWeight  technique to assign clusters’ membership.</a:t>
            </a:r>
          </a:p>
          <a:p>
            <a:pPr marL="0" indent="0">
              <a:buNone/>
            </a:pPr>
            <a:r>
              <a:rPr lang="en-US" sz="1200" b="1" dirty="0">
                <a:solidFill>
                  <a:schemeClr val="bg1"/>
                </a:solidFill>
                <a:latin typeface="Cambria" panose="02040503050406030204" pitchFamily="18" charset="0"/>
                <a:ea typeface="Cambria" panose="02040503050406030204" pitchFamily="18" charset="0"/>
              </a:rPr>
              <a:t>Third, calculating the dynamical properties and mass of each cluster in the catalog.</a:t>
            </a:r>
          </a:p>
          <a:p>
            <a:pPr marL="0" indent="0">
              <a:buNone/>
            </a:pPr>
            <a:r>
              <a:rPr lang="en-US" sz="1200" b="1" dirty="0">
                <a:solidFill>
                  <a:schemeClr val="bg1"/>
                </a:solidFill>
                <a:latin typeface="Cambria" panose="02040503050406030204" pitchFamily="18" charset="0"/>
                <a:ea typeface="Cambria" panose="02040503050406030204" pitchFamily="18" charset="0"/>
              </a:rPr>
              <a:t>The figure on the right shows the distribution of galaxies of SDSS in the redshift space. </a:t>
            </a:r>
          </a:p>
          <a:p>
            <a:pPr marL="0" indent="0">
              <a:buNone/>
            </a:pPr>
            <a:r>
              <a:rPr lang="en-US" sz="1200" b="1" dirty="0">
                <a:solidFill>
                  <a:schemeClr val="bg1"/>
                </a:solidFill>
                <a:latin typeface="Cambria" panose="02040503050406030204" pitchFamily="18" charset="0"/>
                <a:ea typeface="Cambria" panose="02040503050406030204" pitchFamily="18" charset="0"/>
              </a:rPr>
              <a:t>The question is how can we locate or find the clusters from this distribution?</a:t>
            </a:r>
            <a:endParaRPr lang="en-US" b="1" dirty="0">
              <a:solidFill>
                <a:schemeClr val="bg1"/>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568BABC8-4988-4562-BA2D-A237310AF262}" type="slidenum">
              <a:rPr lang="en-US" smtClean="0"/>
              <a:t>28</a:t>
            </a:fld>
            <a:endParaRPr lang="en-US"/>
          </a:p>
        </p:txBody>
      </p:sp>
    </p:spTree>
    <p:extLst>
      <p:ext uri="{BB962C8B-B14F-4D97-AF65-F5344CB8AC3E}">
        <p14:creationId xmlns:p14="http://schemas.microsoft.com/office/powerpoint/2010/main" val="2657989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look at a small part of the previous figure, we can see the details of the structures in the redshift space. Within the red box, there are two fingers shown clearly. Each finger represents a cluster. We can zoom in more to see all details as shown in the right panel. Once we find the cluster position, we can apply the GalWeight technique to obtain the cluster members. The technical steps of finding the locations of clusters are described in the paper.</a:t>
            </a:r>
          </a:p>
        </p:txBody>
      </p:sp>
      <p:sp>
        <p:nvSpPr>
          <p:cNvPr id="4" name="Slide Number Placeholder 3"/>
          <p:cNvSpPr>
            <a:spLocks noGrp="1"/>
          </p:cNvSpPr>
          <p:nvPr>
            <p:ph type="sldNum" sz="quarter" idx="5"/>
          </p:nvPr>
        </p:nvSpPr>
        <p:spPr/>
        <p:txBody>
          <a:bodyPr/>
          <a:lstStyle/>
          <a:p>
            <a:fld id="{568BABC8-4988-4562-BA2D-A237310AF262}" type="slidenum">
              <a:rPr lang="en-US" smtClean="0"/>
              <a:t>29</a:t>
            </a:fld>
            <a:endParaRPr lang="en-US"/>
          </a:p>
        </p:txBody>
      </p:sp>
    </p:spTree>
    <p:extLst>
      <p:ext uri="{BB962C8B-B14F-4D97-AF65-F5344CB8AC3E}">
        <p14:creationId xmlns:p14="http://schemas.microsoft.com/office/powerpoint/2010/main" val="282453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This is the outlines of my presentation. A  short introduction about galaxy clusters and the motivation of my dissertation, Then I will discuss the results of my papers and my current and future work. </a:t>
            </a:r>
          </a:p>
        </p:txBody>
      </p:sp>
      <p:sp>
        <p:nvSpPr>
          <p:cNvPr id="4" name="Slide Number Placeholder 3"/>
          <p:cNvSpPr>
            <a:spLocks noGrp="1"/>
          </p:cNvSpPr>
          <p:nvPr>
            <p:ph type="sldNum" sz="quarter" idx="5"/>
          </p:nvPr>
        </p:nvSpPr>
        <p:spPr/>
        <p:txBody>
          <a:bodyPr/>
          <a:lstStyle/>
          <a:p>
            <a:fld id="{568BABC8-4988-4562-BA2D-A237310AF262}" type="slidenum">
              <a:rPr lang="en-US" smtClean="0"/>
              <a:t>3</a:t>
            </a:fld>
            <a:endParaRPr lang="en-US" dirty="0"/>
          </a:p>
        </p:txBody>
      </p:sp>
    </p:spTree>
    <p:extLst>
      <p:ext uri="{BB962C8B-B14F-4D97-AF65-F5344CB8AC3E}">
        <p14:creationId xmlns:p14="http://schemas.microsoft.com/office/powerpoint/2010/main" val="1709947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52B85-C14E-40CE-8C4C-D70B76059B57}"/>
              </a:ext>
            </a:extLst>
          </p:cNvPr>
          <p:cNvSpPr>
            <a:spLocks noGrp="1"/>
          </p:cNvSpPr>
          <p:nvPr>
            <p:ph type="body" idx="1"/>
          </p:nvPr>
        </p:nvSpPr>
        <p:spPr/>
        <p:txBody>
          <a:bodyPr/>
          <a:lstStyle/>
          <a:p>
            <a:r>
              <a:rPr lang="en-US" b="1" dirty="0"/>
              <a:t>Now, after we located the positions of the clusters and their members, we can calculate the dynamical properties of each cluster. The mass is calculated using the virial mass estimator. The virial mass estimator can be applied to isolated </a:t>
            </a:r>
            <a:r>
              <a:rPr lang="en-US" b="1" kern="0" dirty="0">
                <a:solidFill>
                  <a:schemeClr val="bg1"/>
                </a:solidFill>
                <a:latin typeface="Cambria" panose="02040503050406030204" pitchFamily="18" charset="0"/>
                <a:ea typeface="Cambria" panose="02040503050406030204" pitchFamily="18" charset="0"/>
                <a:cs typeface="Andalus" pitchFamily="18" charset="-78"/>
              </a:rPr>
              <a:t>and hydrostatic equilibrium systems for which the potential energy of a galaxy equals two times its kinetic energy. </a:t>
            </a:r>
          </a:p>
          <a:p>
            <a:r>
              <a:rPr lang="en-US" b="1" kern="0" dirty="0">
                <a:solidFill>
                  <a:schemeClr val="bg1"/>
                </a:solidFill>
                <a:latin typeface="Cambria" panose="02040503050406030204" pitchFamily="18" charset="0"/>
                <a:ea typeface="Cambria" panose="02040503050406030204" pitchFamily="18" charset="0"/>
                <a:cs typeface="Andalus" pitchFamily="18" charset="-78"/>
              </a:rPr>
              <a:t>So the mass can be calculated from the formula shown here, where N is the number of galaxies, </a:t>
            </a:r>
            <a:r>
              <a:rPr lang="en-US" b="1" kern="0" dirty="0" err="1">
                <a:solidFill>
                  <a:schemeClr val="bg1"/>
                </a:solidFill>
                <a:latin typeface="Cambria" panose="02040503050406030204" pitchFamily="18" charset="0"/>
                <a:ea typeface="Cambria" panose="02040503050406030204" pitchFamily="18" charset="0"/>
                <a:cs typeface="Andalus" pitchFamily="18" charset="-78"/>
              </a:rPr>
              <a:t>v</a:t>
            </a:r>
            <a:r>
              <a:rPr lang="en-US" b="1" kern="0" baseline="-25000" dirty="0" err="1">
                <a:solidFill>
                  <a:schemeClr val="bg1"/>
                </a:solidFill>
                <a:latin typeface="Cambria" panose="02040503050406030204" pitchFamily="18" charset="0"/>
                <a:ea typeface="Cambria" panose="02040503050406030204" pitchFamily="18" charset="0"/>
                <a:cs typeface="Andalus" pitchFamily="18" charset="-78"/>
              </a:rPr>
              <a:t>z</a:t>
            </a:r>
            <a:r>
              <a:rPr lang="en-US" b="1" kern="0" baseline="-25000" dirty="0">
                <a:solidFill>
                  <a:schemeClr val="bg1"/>
                </a:solidFill>
                <a:latin typeface="Cambria" panose="02040503050406030204" pitchFamily="18" charset="0"/>
                <a:ea typeface="Cambria" panose="02040503050406030204" pitchFamily="18" charset="0"/>
                <a:cs typeface="Andalus" pitchFamily="18" charset="-78"/>
              </a:rPr>
              <a:t> </a:t>
            </a:r>
            <a:r>
              <a:rPr lang="en-US" b="1" kern="0" baseline="0" dirty="0">
                <a:solidFill>
                  <a:schemeClr val="bg1"/>
                </a:solidFill>
                <a:latin typeface="Cambria" panose="02040503050406030204" pitchFamily="18" charset="0"/>
                <a:ea typeface="Cambria" panose="02040503050406030204" pitchFamily="18" charset="0"/>
                <a:cs typeface="Andalus" pitchFamily="18" charset="-78"/>
              </a:rPr>
              <a:t> is the line-of sight velocity of each galaxy and R is the projected distance between each galaxy pairs. The problem is galaxy clusters are not isolated and extended beyond the virial region.  In that case, </a:t>
            </a:r>
            <a:r>
              <a:rPr lang="en-US" b="1" dirty="0"/>
              <a:t>the virial mass estimator will overestimate the cluster mass and we should correct for this effect which is called the surface pressure term. Once we apply this correction, we have the cluster mass and then we can calculate all other dynamical parameter of the cluster such as virial radius,  optical richness, and velocity dispersion.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after applying the procedure of finding cluster locations, applying GalWeight to assign cluster membership and calculating cluster dynamics, we obtained 1800 galaxy cluster</a:t>
            </a:r>
          </a:p>
          <a:p>
            <a:r>
              <a:rPr lang="en-US" b="1" dirty="0"/>
              <a:t>The distribution of member galaxies of the 1800 clusters are shown on the sky in the left panel and on the redshift space in the right panel. The red points represent the members within the virial radius, and the blue points represent the members within the turnaround radius.</a:t>
            </a:r>
          </a:p>
        </p:txBody>
      </p:sp>
      <p:sp>
        <p:nvSpPr>
          <p:cNvPr id="4" name="Slide Number Placeholder 3"/>
          <p:cNvSpPr>
            <a:spLocks noGrp="1"/>
          </p:cNvSpPr>
          <p:nvPr>
            <p:ph type="sldNum" sz="quarter" idx="5"/>
          </p:nvPr>
        </p:nvSpPr>
        <p:spPr/>
        <p:txBody>
          <a:bodyPr/>
          <a:lstStyle/>
          <a:p>
            <a:fld id="{568BABC8-4988-4562-BA2D-A237310AF262}" type="slidenum">
              <a:rPr lang="en-US" smtClean="0"/>
              <a:t>31</a:t>
            </a:fld>
            <a:endParaRPr lang="en-US"/>
          </a:p>
        </p:txBody>
      </p:sp>
    </p:spTree>
    <p:extLst>
      <p:ext uri="{BB962C8B-B14F-4D97-AF65-F5344CB8AC3E}">
        <p14:creationId xmlns:p14="http://schemas.microsoft.com/office/powerpoint/2010/main" val="2509852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an application of the GalWCat19 cluster catalog, I derived the scaling relation between the cluster </a:t>
            </a:r>
            <a:r>
              <a:rPr lang="en-US" b="1" dirty="0">
                <a:solidFill>
                  <a:schemeClr val="bg1"/>
                </a:solidFill>
                <a:latin typeface="Cambria" pitchFamily="18" charset="0"/>
                <a:cs typeface="Arial" pitchFamily="34" charset="0"/>
              </a:rPr>
              <a:t>velocity dispersion and mass at the virial radius. </a:t>
            </a:r>
            <a:r>
              <a:rPr lang="en-US" b="1" dirty="0"/>
              <a:t>The gray points show the clusters, and the solid black line represents the best-fit relation of the Equation shown here. sigma_15 is the normalization at mass 10^15 </a:t>
            </a:r>
            <a:r>
              <a:rPr lang="en-US" b="1" dirty="0" err="1"/>
              <a:t>M_sun</a:t>
            </a:r>
            <a:r>
              <a:rPr lang="en-US" b="1" dirty="0"/>
              <a:t> and alpha is the slope of the relation.</a:t>
            </a:r>
          </a:p>
          <a:p>
            <a:r>
              <a:rPr lang="en-US" b="1" dirty="0"/>
              <a:t>The blue, purple, green, and red dashed lines show the relations derived from cosmological simulations as you see in the legend.  As shown, the GalWeight relation matches the models well, which indicates the accuracy of GalWeight to assign cluster membership and consequently determine cluster masses</a:t>
            </a:r>
          </a:p>
        </p:txBody>
      </p:sp>
      <p:sp>
        <p:nvSpPr>
          <p:cNvPr id="4" name="Slide Number Placeholder 3"/>
          <p:cNvSpPr>
            <a:spLocks noGrp="1"/>
          </p:cNvSpPr>
          <p:nvPr>
            <p:ph type="sldNum" sz="quarter" idx="5"/>
          </p:nvPr>
        </p:nvSpPr>
        <p:spPr/>
        <p:txBody>
          <a:bodyPr/>
          <a:lstStyle/>
          <a:p>
            <a:fld id="{568BABC8-4988-4562-BA2D-A237310AF262}" type="slidenum">
              <a:rPr lang="en-US" smtClean="0"/>
              <a:t>32</a:t>
            </a:fld>
            <a:endParaRPr lang="en-US"/>
          </a:p>
        </p:txBody>
      </p:sp>
    </p:spTree>
    <p:extLst>
      <p:ext uri="{BB962C8B-B14F-4D97-AF65-F5344CB8AC3E}">
        <p14:creationId xmlns:p14="http://schemas.microsoft.com/office/powerpoint/2010/main" val="2881925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results of GalWCat19 are published online on my website and </a:t>
            </a:r>
            <a:r>
              <a:rPr lang="en-US" sz="1200" b="1" i="1" kern="1200" dirty="0">
                <a:solidFill>
                  <a:schemeClr val="tx1"/>
                </a:solidFill>
                <a:effectLst/>
                <a:latin typeface="+mn-lt"/>
                <a:ea typeface="+mn-ea"/>
                <a:cs typeface="+mn-cs"/>
              </a:rPr>
              <a:t>Strasbourg astronomical Data Center (CDS) website. </a:t>
            </a:r>
            <a:r>
              <a:rPr lang="en-US" sz="1200" b="1" i="0" kern="1200" dirty="0">
                <a:solidFill>
                  <a:schemeClr val="tx1"/>
                </a:solidFill>
                <a:effectLst/>
                <a:latin typeface="+mn-lt"/>
                <a:ea typeface="+mn-ea"/>
                <a:cs typeface="+mn-cs"/>
              </a:rPr>
              <a:t>The results introduce two catalogs, the first one is the catalog of the 1800 clusters including the locations of the cluster centers, and their dynamical properties at different radii.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second catalog </a:t>
            </a:r>
            <a:r>
              <a:rPr lang="en-US" b="1" dirty="0"/>
              <a:t>provides the coordinates of each member galaxy and the ID of the cluster that the galaxy belongs to.</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table here shows the properties of the first 15 clusters at an overdensity of 200 as well as the scale radius and scale mass of the NFW model. </a:t>
            </a:r>
          </a:p>
        </p:txBody>
      </p:sp>
      <p:sp>
        <p:nvSpPr>
          <p:cNvPr id="4" name="Slide Number Placeholder 3"/>
          <p:cNvSpPr>
            <a:spLocks noGrp="1"/>
          </p:cNvSpPr>
          <p:nvPr>
            <p:ph type="sldNum" sz="quarter" idx="5"/>
          </p:nvPr>
        </p:nvSpPr>
        <p:spPr/>
        <p:txBody>
          <a:bodyPr/>
          <a:lstStyle/>
          <a:p>
            <a:fld id="{568BABC8-4988-4562-BA2D-A237310AF262}" type="slidenum">
              <a:rPr lang="en-US" smtClean="0"/>
              <a:t>33</a:t>
            </a:fld>
            <a:endParaRPr lang="en-US"/>
          </a:p>
        </p:txBody>
      </p:sp>
    </p:spTree>
    <p:extLst>
      <p:ext uri="{BB962C8B-B14F-4D97-AF65-F5344CB8AC3E}">
        <p14:creationId xmlns:p14="http://schemas.microsoft.com/office/powerpoint/2010/main" val="3992795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a cosmological application, I used the GalWCat19 spectroscopic cluster catalog to constrain the cosmological parameters. The paper is accepted for publication in the astrophysical journal.</a:t>
            </a:r>
          </a:p>
        </p:txBody>
      </p:sp>
      <p:sp>
        <p:nvSpPr>
          <p:cNvPr id="4" name="Slide Number Placeholder 3"/>
          <p:cNvSpPr>
            <a:spLocks noGrp="1"/>
          </p:cNvSpPr>
          <p:nvPr>
            <p:ph type="sldNum" sz="quarter" idx="5"/>
          </p:nvPr>
        </p:nvSpPr>
        <p:spPr/>
        <p:txBody>
          <a:bodyPr/>
          <a:lstStyle/>
          <a:p>
            <a:fld id="{568BABC8-4988-4562-BA2D-A237310AF262}" type="slidenum">
              <a:rPr lang="en-US" smtClean="0"/>
              <a:t>34</a:t>
            </a:fld>
            <a:endParaRPr lang="en-US"/>
          </a:p>
        </p:txBody>
      </p:sp>
    </p:spTree>
    <p:extLst>
      <p:ext uri="{BB962C8B-B14F-4D97-AF65-F5344CB8AC3E}">
        <p14:creationId xmlns:p14="http://schemas.microsoft.com/office/powerpoint/2010/main" val="588024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Cambria" panose="02040503050406030204" pitchFamily="18" charset="0"/>
                <a:ea typeface="Cambria" panose="02040503050406030204" pitchFamily="18" charset="0"/>
              </a:rPr>
              <a:t>The purpose of this paper is to Constrain the cosmological parameters of</a:t>
            </a:r>
          </a:p>
          <a:p>
            <a:r>
              <a:rPr lang="en-US" sz="1200" b="1" dirty="0">
                <a:solidFill>
                  <a:schemeClr val="bg1"/>
                </a:solidFill>
                <a:latin typeface="Cambria" panose="02040503050406030204" pitchFamily="18" charset="0"/>
                <a:ea typeface="Cambria" panose="02040503050406030204" pitchFamily="18" charset="0"/>
              </a:rPr>
              <a:t> </a:t>
            </a:r>
          </a:p>
          <a:p>
            <a:pPr marL="457200" indent="-457200">
              <a:buAutoNum type="arabicPeriod"/>
            </a:pPr>
            <a:r>
              <a:rPr lang="en-US" sz="1200" b="1" dirty="0">
                <a:solidFill>
                  <a:schemeClr val="bg1"/>
                </a:solidFill>
                <a:latin typeface="Cambria" panose="02040503050406030204" pitchFamily="18" charset="0"/>
                <a:ea typeface="Cambria" panose="02040503050406030204" pitchFamily="18" charset="0"/>
              </a:rPr>
              <a:t>The matter density of the universe (</a:t>
            </a:r>
            <a:r>
              <a:rPr lang="en-US" sz="1200" b="1" dirty="0">
                <a:solidFill>
                  <a:srgbClr val="FFFF00"/>
                </a:solidFill>
                <a:latin typeface="Cambria" panose="02040503050406030204" pitchFamily="18" charset="0"/>
                <a:ea typeface="Cambria" panose="02040503050406030204" pitchFamily="18" charset="0"/>
              </a:rPr>
              <a:t>Ω</a:t>
            </a:r>
            <a:r>
              <a:rPr lang="en-US" sz="1200" b="1" baseline="-25000" dirty="0">
                <a:solidFill>
                  <a:srgbClr val="FFFF00"/>
                </a:solidFill>
                <a:latin typeface="Cambria" panose="02040503050406030204" pitchFamily="18" charset="0"/>
                <a:ea typeface="Cambria" panose="02040503050406030204" pitchFamily="18" charset="0"/>
              </a:rPr>
              <a:t>m</a:t>
            </a:r>
            <a:r>
              <a:rPr lang="en-US" sz="1200" b="1" dirty="0">
                <a:solidFill>
                  <a:schemeClr val="bg1"/>
                </a:solidFill>
                <a:latin typeface="Cambria" panose="02040503050406030204" pitchFamily="18" charset="0"/>
                <a:ea typeface="Cambria" panose="02040503050406030204" pitchFamily="18" charset="0"/>
              </a:rPr>
              <a:t>) which includes dark matter and baryons</a:t>
            </a:r>
          </a:p>
          <a:p>
            <a:pPr marL="457200" indent="-457200">
              <a:buAutoNum type="arabicPeriod"/>
            </a:pPr>
            <a:endParaRPr lang="en-US" sz="1200" b="1" dirty="0">
              <a:solidFill>
                <a:schemeClr val="bg1"/>
              </a:solidFill>
              <a:latin typeface="Cambria" panose="02040503050406030204" pitchFamily="18" charset="0"/>
              <a:ea typeface="Cambria" panose="02040503050406030204" pitchFamily="18" charset="0"/>
            </a:endParaRPr>
          </a:p>
          <a:p>
            <a:pPr marL="457200" indent="-457200">
              <a:buAutoNum type="arabicPeriod"/>
            </a:pPr>
            <a:r>
              <a:rPr lang="en-US" sz="1200" b="1" dirty="0">
                <a:solidFill>
                  <a:schemeClr val="bg1"/>
                </a:solidFill>
                <a:latin typeface="Cambria" panose="02040503050406030204" pitchFamily="18" charset="0"/>
                <a:ea typeface="Cambria" panose="02040503050406030204" pitchFamily="18" charset="0"/>
              </a:rPr>
              <a:t>the root mean-square mass fluctuation on the scale of 8 Mpc (</a:t>
            </a:r>
            <a:r>
              <a:rPr lang="en-US" sz="1200" b="1" dirty="0">
                <a:solidFill>
                  <a:srgbClr val="FFFF00"/>
                </a:solidFill>
                <a:latin typeface="Cambria" panose="02040503050406030204" pitchFamily="18" charset="0"/>
                <a:ea typeface="Cambria" panose="02040503050406030204" pitchFamily="18" charset="0"/>
              </a:rPr>
              <a:t>σ</a:t>
            </a:r>
            <a:r>
              <a:rPr lang="en-US" sz="1200" b="1" baseline="-25000" dirty="0">
                <a:solidFill>
                  <a:srgbClr val="FFFF00"/>
                </a:solidFill>
                <a:latin typeface="Cambria" panose="02040503050406030204" pitchFamily="18" charset="0"/>
                <a:ea typeface="Cambria" panose="02040503050406030204" pitchFamily="18" charset="0"/>
              </a:rPr>
              <a:t>8</a:t>
            </a:r>
            <a:r>
              <a:rPr lang="en-US" sz="1200" b="1" dirty="0">
                <a:solidFill>
                  <a:schemeClr val="bg1"/>
                </a:solidFill>
                <a:latin typeface="Cambria" panose="02040503050406030204" pitchFamily="18" charset="0"/>
                <a:ea typeface="Cambria" panose="02040503050406030204" pitchFamily="18" charset="0"/>
              </a:rPr>
              <a:t>)</a:t>
            </a:r>
          </a:p>
          <a:p>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35</a:t>
            </a:fld>
            <a:endParaRPr lang="en-US"/>
          </a:p>
        </p:txBody>
      </p:sp>
    </p:spTree>
    <p:extLst>
      <p:ext uri="{BB962C8B-B14F-4D97-AF65-F5344CB8AC3E}">
        <p14:creationId xmlns:p14="http://schemas.microsoft.com/office/powerpoint/2010/main" val="1850887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So , how galaxy clusters 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Galaxy clusters arise from rare high peaks of the initial density fluctuation field of density contrast delta (r) equals the density within a radius r subtracted from the background average density  and divided by the average density.  </a:t>
            </a:r>
          </a:p>
          <a:p>
            <a:endParaRPr lang="en-US" dirty="0"/>
          </a:p>
          <a:p>
            <a:endParaRPr lang="en-US" dirty="0"/>
          </a:p>
        </p:txBody>
      </p:sp>
      <p:sp>
        <p:nvSpPr>
          <p:cNvPr id="4" name="Slide Number Placeholder 3"/>
          <p:cNvSpPr>
            <a:spLocks noGrp="1"/>
          </p:cNvSpPr>
          <p:nvPr>
            <p:ph type="sldNum" sz="quarter" idx="5"/>
          </p:nvPr>
        </p:nvSpPr>
        <p:spPr/>
        <p:txBody>
          <a:bodyPr/>
          <a:lstStyle/>
          <a:p>
            <a:fld id="{568BABC8-4988-4562-BA2D-A237310AF262}" type="slidenum">
              <a:rPr lang="en-US" smtClean="0"/>
              <a:t>36</a:t>
            </a:fld>
            <a:endParaRPr lang="en-US"/>
          </a:p>
        </p:txBody>
      </p:sp>
    </p:spTree>
    <p:extLst>
      <p:ext uri="{BB962C8B-B14F-4D97-AF65-F5344CB8AC3E}">
        <p14:creationId xmlns:p14="http://schemas.microsoft.com/office/powerpoint/2010/main" val="1942560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assume we have an overdensity or density perturbation within the circular region shown here. This overdensity will grow up with time </a:t>
            </a:r>
            <a:r>
              <a:rPr lang="en-US" sz="1200" b="1" dirty="0">
                <a:solidFill>
                  <a:schemeClr val="bg1"/>
                </a:solidFill>
                <a:latin typeface="Cambria" panose="02040503050406030204" pitchFamily="18" charset="0"/>
                <a:ea typeface="Cambria" panose="02040503050406030204" pitchFamily="18" charset="0"/>
              </a:rPr>
              <a:t>through the gravitational instability to form a galaxy cluster shown as the pink clump on the right. Also, let’s assume we have region within the rectangle shown on the upper left corner with density equals the background density. This region will not grow up with time and still the same. We do not expect to have a cluster at this region.</a:t>
            </a:r>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37</a:t>
            </a:fld>
            <a:endParaRPr lang="en-US"/>
          </a:p>
        </p:txBody>
      </p:sp>
    </p:spTree>
    <p:extLst>
      <p:ext uri="{BB962C8B-B14F-4D97-AF65-F5344CB8AC3E}">
        <p14:creationId xmlns:p14="http://schemas.microsoft.com/office/powerpoint/2010/main" val="1857929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solidFill>
                  <a:schemeClr val="bg1"/>
                </a:solidFill>
                <a:latin typeface="Cambria" panose="02040503050406030204" pitchFamily="18" charset="0"/>
                <a:ea typeface="Cambria" panose="02040503050406030204" pitchFamily="18" charset="0"/>
              </a:rPr>
              <a:t>The question is:</a:t>
            </a:r>
          </a:p>
          <a:p>
            <a:pPr algn="just"/>
            <a:r>
              <a:rPr lang="en-US" sz="1200" b="1" dirty="0">
                <a:solidFill>
                  <a:schemeClr val="bg1"/>
                </a:solidFill>
                <a:latin typeface="Cambria" panose="02040503050406030204" pitchFamily="18" charset="0"/>
                <a:ea typeface="Cambria" panose="02040503050406030204" pitchFamily="18" charset="0"/>
              </a:rPr>
              <a:t>How many overdensities (or clusters) we have in the Universe ?</a:t>
            </a:r>
          </a:p>
          <a:p>
            <a:pPr algn="just"/>
            <a:endParaRPr lang="en-US" sz="1200" b="1" dirty="0">
              <a:solidFill>
                <a:schemeClr val="bg1"/>
              </a:solidFill>
              <a:latin typeface="Cambria" panose="02040503050406030204" pitchFamily="18" charset="0"/>
              <a:ea typeface="Cambria" panose="02040503050406030204" pitchFamily="18" charset="0"/>
            </a:endParaRPr>
          </a:p>
          <a:p>
            <a:pPr algn="just"/>
            <a:endParaRPr lang="en-US" sz="1200" b="1" dirty="0">
              <a:solidFill>
                <a:schemeClr val="bg1"/>
              </a:solidFill>
              <a:latin typeface="Cambria" panose="02040503050406030204" pitchFamily="18" charset="0"/>
              <a:ea typeface="Cambria" panose="02040503050406030204" pitchFamily="18" charset="0"/>
            </a:endParaRPr>
          </a:p>
          <a:p>
            <a:pPr algn="just"/>
            <a:r>
              <a:rPr lang="en-US" sz="1200" b="1" dirty="0">
                <a:solidFill>
                  <a:schemeClr val="bg1"/>
                </a:solidFill>
                <a:latin typeface="Cambria" panose="02040503050406030204" pitchFamily="18" charset="0"/>
                <a:ea typeface="Cambria" panose="02040503050406030204" pitchFamily="18" charset="0"/>
              </a:rPr>
              <a:t>Cosmological models can predict the number of clusters above a certain mass threshold.</a:t>
            </a:r>
          </a:p>
          <a:p>
            <a:pPr algn="just"/>
            <a:r>
              <a:rPr lang="en-US" sz="1200" b="1" dirty="0">
                <a:solidFill>
                  <a:schemeClr val="bg1"/>
                </a:solidFill>
                <a:latin typeface="Cambria" panose="02040503050406030204" pitchFamily="18" charset="0"/>
                <a:ea typeface="Cambria" panose="02040503050406030204" pitchFamily="18" charset="0"/>
              </a:rPr>
              <a:t>This number of clusters depends on the cosmological parameter of</a:t>
            </a:r>
          </a:p>
          <a:p>
            <a:pPr algn="just"/>
            <a:endParaRPr lang="en-US" sz="1200" b="1" dirty="0">
              <a:solidFill>
                <a:schemeClr val="bg1"/>
              </a:solidFill>
              <a:latin typeface="Cambria" panose="02040503050406030204" pitchFamily="18" charset="0"/>
              <a:ea typeface="Cambria" panose="02040503050406030204" pitchFamily="18" charset="0"/>
            </a:endParaRPr>
          </a:p>
          <a:p>
            <a:r>
              <a:rPr lang="en-US" sz="1200" b="1" dirty="0">
                <a:solidFill>
                  <a:schemeClr val="bg1"/>
                </a:solidFill>
                <a:latin typeface="Cambria" panose="02040503050406030204" pitchFamily="18" charset="0"/>
                <a:ea typeface="Cambria" panose="02040503050406030204" pitchFamily="18" charset="0"/>
              </a:rPr>
              <a:t>1. The matter density of the universe (</a:t>
            </a:r>
            <a:r>
              <a:rPr lang="en-US" sz="1200" b="1" dirty="0">
                <a:solidFill>
                  <a:srgbClr val="FFFF00"/>
                </a:solidFill>
                <a:latin typeface="Cambria" panose="02040503050406030204" pitchFamily="18" charset="0"/>
                <a:ea typeface="Cambria" panose="02040503050406030204" pitchFamily="18" charset="0"/>
              </a:rPr>
              <a:t>Ω</a:t>
            </a:r>
            <a:r>
              <a:rPr lang="en-US" sz="1200" b="1" baseline="-25000" dirty="0">
                <a:solidFill>
                  <a:srgbClr val="FFFF00"/>
                </a:solidFill>
                <a:latin typeface="Cambria" panose="02040503050406030204" pitchFamily="18" charset="0"/>
                <a:ea typeface="Cambria" panose="02040503050406030204" pitchFamily="18" charset="0"/>
              </a:rPr>
              <a:t>m</a:t>
            </a:r>
            <a:r>
              <a:rPr lang="en-US" sz="1200" b="1" dirty="0">
                <a:solidFill>
                  <a:schemeClr val="bg1"/>
                </a:solidFill>
                <a:latin typeface="Cambria" panose="02040503050406030204" pitchFamily="18" charset="0"/>
                <a:ea typeface="Cambria" panose="02040503050406030204" pitchFamily="18" charset="0"/>
              </a:rPr>
              <a:t>)</a:t>
            </a:r>
          </a:p>
          <a:p>
            <a:r>
              <a:rPr lang="en-US" sz="1200" b="1" dirty="0">
                <a:solidFill>
                  <a:schemeClr val="bg1"/>
                </a:solidFill>
                <a:latin typeface="Cambria" panose="02040503050406030204" pitchFamily="18" charset="0"/>
                <a:ea typeface="Cambria" panose="02040503050406030204" pitchFamily="18" charset="0"/>
              </a:rPr>
              <a:t>2. The rms mass fluctuations on the scale of 8 Mpc (</a:t>
            </a:r>
            <a:r>
              <a:rPr lang="en-US" sz="1200" b="1" dirty="0">
                <a:solidFill>
                  <a:srgbClr val="FFFF00"/>
                </a:solidFill>
                <a:latin typeface="Cambria" panose="02040503050406030204" pitchFamily="18" charset="0"/>
                <a:ea typeface="Cambria" panose="02040503050406030204" pitchFamily="18" charset="0"/>
              </a:rPr>
              <a:t>σ</a:t>
            </a:r>
            <a:r>
              <a:rPr lang="en-US" sz="1200" b="1" baseline="-25000" dirty="0">
                <a:solidFill>
                  <a:srgbClr val="FFFF00"/>
                </a:solidFill>
                <a:latin typeface="Cambria" panose="02040503050406030204" pitchFamily="18" charset="0"/>
                <a:ea typeface="Cambria" panose="02040503050406030204" pitchFamily="18" charset="0"/>
              </a:rPr>
              <a:t>8</a:t>
            </a:r>
            <a:r>
              <a:rPr lang="en-US" sz="1200" b="1" dirty="0">
                <a:solidFill>
                  <a:schemeClr val="bg1"/>
                </a:solidFill>
                <a:latin typeface="Cambria" panose="02040503050406030204" pitchFamily="18" charset="0"/>
                <a:ea typeface="Cambria" panose="02040503050406030204" pitchFamily="18" charset="0"/>
              </a:rPr>
              <a:t>) </a:t>
            </a:r>
          </a:p>
          <a:p>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38</a:t>
            </a:fld>
            <a:endParaRPr lang="en-US"/>
          </a:p>
        </p:txBody>
      </p:sp>
    </p:spTree>
    <p:extLst>
      <p:ext uri="{BB962C8B-B14F-4D97-AF65-F5344CB8AC3E}">
        <p14:creationId xmlns:p14="http://schemas.microsoft.com/office/powerpoint/2010/main" val="1124007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Ωm and σ8 contribute individually to the abundance of galaxy clusters?</a:t>
            </a:r>
          </a:p>
          <a:p>
            <a:r>
              <a:rPr lang="en-US" b="1" dirty="0"/>
              <a:t>The left panel shows the abundance of galaxy clusters for five different values of Ωm= [0.1 0.2 0.3 0.4 0.5] with fixing σ8 = 0.8. As shown, increasing the matter density of the universe will increase the number of clusters of all masses with almost the same rate at </a:t>
            </a:r>
          </a:p>
          <a:p>
            <a:endParaRPr lang="en-US" b="1" dirty="0"/>
          </a:p>
          <a:p>
            <a:r>
              <a:rPr lang="en-US" b="1" dirty="0"/>
              <a:t>The right panel shows the abundance of galaxy clusters for five different values of σ8= [0.6 0.7 0.8 0.9 1.0] with fixing Ωm= 0.3. As shown, increasing the rms mass fluctuation increases the number of high-mass clusters more than number the low-mass clusters. This is because the </a:t>
            </a:r>
            <a:r>
              <a:rPr lang="en-US" sz="1200" b="1" dirty="0">
                <a:solidFill>
                  <a:schemeClr val="bg1"/>
                </a:solidFill>
                <a:latin typeface="Cambria" panose="02040503050406030204" pitchFamily="18" charset="0"/>
                <a:ea typeface="Cambria" panose="02040503050406030204" pitchFamily="18" charset="0"/>
              </a:rPr>
              <a:t>high initial </a:t>
            </a:r>
            <a:r>
              <a:rPr lang="en-US" b="1" dirty="0"/>
              <a:t>overdensity regions will grow faster and accrete or collect more matter due to its high gravity more than the low </a:t>
            </a:r>
            <a:r>
              <a:rPr lang="en-US" sz="1200" b="1" dirty="0">
                <a:solidFill>
                  <a:schemeClr val="bg1"/>
                </a:solidFill>
                <a:latin typeface="Cambria" panose="02040503050406030204" pitchFamily="18" charset="0"/>
                <a:ea typeface="Cambria" panose="02040503050406030204" pitchFamily="18" charset="0"/>
              </a:rPr>
              <a:t>initial</a:t>
            </a:r>
            <a:r>
              <a:rPr lang="en-US" b="1" dirty="0"/>
              <a:t> overdensity regions.  In other words, σ8 is very sensitive to the high-mass end of the abundance of galaxy clusters.</a:t>
            </a:r>
          </a:p>
          <a:p>
            <a:endParaRPr lang="en-US" b="1" dirty="0"/>
          </a:p>
          <a:p>
            <a:r>
              <a:rPr lang="en-US" b="1" dirty="0"/>
              <a:t>So, the abundance of galaxy clusters depends strongly on Ωm and σ8.</a:t>
            </a:r>
            <a:endParaRPr lang="en-US" sz="1200" b="1" baseline="-25000" dirty="0">
              <a:solidFill>
                <a:srgbClr val="FFFF00"/>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568BABC8-4988-4562-BA2D-A237310AF262}" type="slidenum">
              <a:rPr lang="en-US" smtClean="0"/>
              <a:t>39</a:t>
            </a:fld>
            <a:endParaRPr lang="en-US"/>
          </a:p>
        </p:txBody>
      </p:sp>
    </p:spTree>
    <p:extLst>
      <p:ext uri="{BB962C8B-B14F-4D97-AF65-F5344CB8AC3E}">
        <p14:creationId xmlns:p14="http://schemas.microsoft.com/office/powerpoint/2010/main" val="233942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haroni" panose="020B0604020202020204" pitchFamily="2" charset="-79"/>
                <a:ea typeface="Cambria" panose="02040503050406030204" pitchFamily="18" charset="0"/>
                <a:cs typeface="Aharoni" panose="020B0604020202020204" pitchFamily="2" charset="-79"/>
              </a:rPr>
              <a:t>The dissertation includes three papers</a:t>
            </a:r>
          </a:p>
          <a:p>
            <a:pPr marL="228600" indent="-228600">
              <a:buAutoNum type="arabicPeriod"/>
            </a:pPr>
            <a:r>
              <a:rPr lang="en-US" sz="1400" b="1" dirty="0">
                <a:latin typeface="Aharoni" panose="020B0604020202020204" pitchFamily="2" charset="-79"/>
                <a:cs typeface="Aharoni" panose="020B0604020202020204" pitchFamily="2" charset="-79"/>
              </a:rPr>
              <a:t>In the first paper, I introduced </a:t>
            </a:r>
            <a:r>
              <a:rPr lang="en-US" sz="1400" b="1" dirty="0">
                <a:solidFill>
                  <a:schemeClr val="bg1"/>
                </a:solidFill>
                <a:latin typeface="Cambria" panose="02040503050406030204" pitchFamily="18" charset="0"/>
                <a:ea typeface="Cambria" panose="02040503050406030204" pitchFamily="18" charset="0"/>
              </a:rPr>
              <a:t>the </a:t>
            </a:r>
            <a:r>
              <a:rPr lang="en-US" sz="1400" b="1" dirty="0">
                <a:solidFill>
                  <a:srgbClr val="FFFF00"/>
                </a:solidFill>
                <a:latin typeface="Cambria" panose="02040503050406030204" pitchFamily="18" charset="0"/>
                <a:ea typeface="Cambria" panose="02040503050406030204" pitchFamily="18" charset="0"/>
              </a:rPr>
              <a:t>GalWeight</a:t>
            </a:r>
            <a:r>
              <a:rPr lang="en-US" sz="1400" b="1" dirty="0">
                <a:solidFill>
                  <a:schemeClr val="bg1"/>
                </a:solidFill>
                <a:latin typeface="Cambria" panose="02040503050406030204" pitchFamily="18" charset="0"/>
                <a:ea typeface="Cambria" panose="02040503050406030204" pitchFamily="18" charset="0"/>
              </a:rPr>
              <a:t> technique, a new technique for assigning galaxy members of clusters.</a:t>
            </a:r>
          </a:p>
          <a:p>
            <a:pPr marL="228600" indent="-228600">
              <a:buAutoNum type="arabicPeriod"/>
            </a:pPr>
            <a:r>
              <a:rPr lang="en-US" sz="1400" b="1" dirty="0">
                <a:latin typeface="Aharoni" panose="020B0604020202020204" pitchFamily="2" charset="-79"/>
                <a:cs typeface="Aharoni" panose="020B0604020202020204" pitchFamily="2" charset="-79"/>
              </a:rPr>
              <a:t>In the second paper, I applied </a:t>
            </a:r>
            <a:r>
              <a:rPr lang="en-US" sz="1400" b="1" dirty="0">
                <a:solidFill>
                  <a:schemeClr val="bg1"/>
                </a:solidFill>
                <a:latin typeface="Cambria" panose="02040503050406030204" pitchFamily="18" charset="0"/>
                <a:ea typeface="Cambria" panose="02040503050406030204" pitchFamily="18" charset="0"/>
              </a:rPr>
              <a:t>the GalWeight technique to the Sloan spectroscopic galaxy survey to construct a catalog of 1800 galaxy clusters</a:t>
            </a:r>
            <a:r>
              <a:rPr lang="en-US" sz="1400" b="1" dirty="0">
                <a:solidFill>
                  <a:schemeClr val="bg1"/>
                </a:solidFill>
                <a:latin typeface="Aharoni" panose="020B0604020202020204" pitchFamily="2" charset="-79"/>
                <a:ea typeface="Cambria" panose="02040503050406030204" pitchFamily="18" charset="0"/>
                <a:cs typeface="Aharoni" panose="020B0604020202020204" pitchFamily="2" charset="-79"/>
              </a:rPr>
              <a:t>.</a:t>
            </a:r>
          </a:p>
          <a:p>
            <a:pPr marL="228600" indent="-228600">
              <a:buAutoNum type="arabicPeriod"/>
            </a:pPr>
            <a:r>
              <a:rPr lang="en-US" sz="1400" b="1" dirty="0">
                <a:solidFill>
                  <a:schemeClr val="bg1"/>
                </a:solidFill>
                <a:latin typeface="Aharoni" panose="020B0604020202020204" pitchFamily="2" charset="-79"/>
                <a:ea typeface="Cambria" panose="02040503050406030204" pitchFamily="18" charset="0"/>
                <a:cs typeface="Aharoni" panose="020B0604020202020204" pitchFamily="2" charset="-79"/>
              </a:rPr>
              <a:t>In the third paper, I used the GalWCat19 Catalog to constrain the cosmological parameters </a:t>
            </a:r>
            <a:r>
              <a:rPr lang="el-GR" sz="1400" b="1" dirty="0">
                <a:solidFill>
                  <a:schemeClr val="bg1"/>
                </a:solidFill>
                <a:latin typeface="Cambria" panose="02040503050406030204" pitchFamily="18" charset="0"/>
                <a:ea typeface="Cambria" panose="02040503050406030204" pitchFamily="18" charset="0"/>
                <a:cs typeface="Aharoni" panose="020B0604020202020204" pitchFamily="2" charset="-79"/>
              </a:rPr>
              <a:t>Ω</a:t>
            </a:r>
            <a:r>
              <a:rPr lang="en-US" sz="1400" b="1" baseline="-25000" dirty="0">
                <a:solidFill>
                  <a:schemeClr val="bg1"/>
                </a:solidFill>
                <a:latin typeface="Aharoni" panose="020B0604020202020204" pitchFamily="2" charset="-79"/>
                <a:ea typeface="Cambria" panose="02040503050406030204" pitchFamily="18" charset="0"/>
                <a:cs typeface="Aharoni" panose="020B0604020202020204" pitchFamily="2" charset="-79"/>
              </a:rPr>
              <a:t>m </a:t>
            </a:r>
            <a:r>
              <a:rPr lang="en-US" sz="1400" b="1" dirty="0">
                <a:solidFill>
                  <a:schemeClr val="bg1"/>
                </a:solidFill>
                <a:latin typeface="Aharoni" panose="020B0604020202020204" pitchFamily="2" charset="-79"/>
                <a:ea typeface="Cambria" panose="02040503050406030204" pitchFamily="18" charset="0"/>
                <a:cs typeface="Aharoni" panose="020B0604020202020204" pitchFamily="2" charset="-79"/>
              </a:rPr>
              <a:t>and </a:t>
            </a:r>
            <a:r>
              <a:rPr lang="el-GR" sz="1400" b="1" dirty="0">
                <a:solidFill>
                  <a:schemeClr val="bg1"/>
                </a:solidFill>
                <a:latin typeface="Cambria" panose="02040503050406030204" pitchFamily="18" charset="0"/>
                <a:ea typeface="Cambria" panose="02040503050406030204" pitchFamily="18" charset="0"/>
                <a:cs typeface="Aharoni" panose="020B0604020202020204" pitchFamily="2" charset="-79"/>
              </a:rPr>
              <a:t>σ</a:t>
            </a:r>
            <a:r>
              <a:rPr lang="en-US" sz="1400" b="1" baseline="-25000" dirty="0">
                <a:solidFill>
                  <a:schemeClr val="bg1"/>
                </a:solidFill>
                <a:latin typeface="Aharoni" panose="020B0604020202020204" pitchFamily="2" charset="-79"/>
                <a:ea typeface="Cambria" panose="02040503050406030204" pitchFamily="18" charset="0"/>
                <a:cs typeface="Aharoni" panose="020B0604020202020204" pitchFamily="2" charset="-79"/>
              </a:rPr>
              <a:t>8.</a:t>
            </a:r>
            <a:endParaRPr lang="en-US" sz="1400" b="1" dirty="0"/>
          </a:p>
        </p:txBody>
      </p:sp>
      <p:sp>
        <p:nvSpPr>
          <p:cNvPr id="4" name="Slide Number Placeholder 3"/>
          <p:cNvSpPr>
            <a:spLocks noGrp="1"/>
          </p:cNvSpPr>
          <p:nvPr>
            <p:ph type="sldNum" sz="quarter" idx="5"/>
          </p:nvPr>
        </p:nvSpPr>
        <p:spPr/>
        <p:txBody>
          <a:bodyPr/>
          <a:lstStyle/>
          <a:p>
            <a:fld id="{568BABC8-4988-4562-BA2D-A237310AF262}" type="slidenum">
              <a:rPr lang="en-US" smtClean="0"/>
              <a:t>4</a:t>
            </a:fld>
            <a:endParaRPr lang="en-US" dirty="0"/>
          </a:p>
        </p:txBody>
      </p:sp>
    </p:spTree>
    <p:extLst>
      <p:ext uri="{BB962C8B-B14F-4D97-AF65-F5344CB8AC3E}">
        <p14:creationId xmlns:p14="http://schemas.microsoft.com/office/powerpoint/2010/main" val="602869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Ωm and σ8 contribute individually to the abundance of galaxy clusters?</a:t>
            </a:r>
          </a:p>
          <a:p>
            <a:r>
              <a:rPr lang="en-US" b="1" dirty="0"/>
              <a:t>The left panel shows the abundance of galaxy clusters for five different values of Ωm= [0.1 0.2 0.3 0.4 0.5] with fixing σ8 = 0.8. As shown, increasing the matter density of the universe will increase the number of clusters of all masses with almost the same rate at </a:t>
            </a:r>
          </a:p>
          <a:p>
            <a:endParaRPr lang="en-US" b="1" dirty="0"/>
          </a:p>
          <a:p>
            <a:r>
              <a:rPr lang="en-US" b="1" dirty="0"/>
              <a:t>The right panel shows the abundance of galaxy clusters for five different values of σ8= [0.6 0.7 0.8 0.9 1.0] with fixing Ωm= 0.3. As shown, increasing the rms mass fluctuation increases the number of high-mass clusters more than number the low-mass clusters. This is because the </a:t>
            </a:r>
            <a:r>
              <a:rPr lang="en-US" sz="1200" b="1" dirty="0">
                <a:solidFill>
                  <a:schemeClr val="bg1"/>
                </a:solidFill>
                <a:latin typeface="Cambria" panose="02040503050406030204" pitchFamily="18" charset="0"/>
                <a:ea typeface="Cambria" panose="02040503050406030204" pitchFamily="18" charset="0"/>
              </a:rPr>
              <a:t>high initial </a:t>
            </a:r>
            <a:r>
              <a:rPr lang="en-US" b="1" dirty="0"/>
              <a:t>overdensity regions will grow faster and accrete or collect more matter due to its high gravity more than the low </a:t>
            </a:r>
            <a:r>
              <a:rPr lang="en-US" sz="1200" b="1" dirty="0">
                <a:solidFill>
                  <a:schemeClr val="bg1"/>
                </a:solidFill>
                <a:latin typeface="Cambria" panose="02040503050406030204" pitchFamily="18" charset="0"/>
                <a:ea typeface="Cambria" panose="02040503050406030204" pitchFamily="18" charset="0"/>
              </a:rPr>
              <a:t>initial</a:t>
            </a:r>
            <a:r>
              <a:rPr lang="en-US" b="1" dirty="0"/>
              <a:t> overdensity regions.  In other words, σ8 is very sensitive to the high-mass end of the abundance of galaxy clusters.</a:t>
            </a:r>
          </a:p>
          <a:p>
            <a:endParaRPr lang="en-US" b="1" dirty="0"/>
          </a:p>
          <a:p>
            <a:r>
              <a:rPr lang="en-US" b="1" dirty="0"/>
              <a:t>So, the abundance of galaxy clusters depends strongly on Ωm and σ8.</a:t>
            </a:r>
            <a:endParaRPr lang="en-US" sz="1200" b="1" baseline="-25000" dirty="0">
              <a:solidFill>
                <a:srgbClr val="FFFF00"/>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568BABC8-4988-4562-BA2D-A237310AF262}" type="slidenum">
              <a:rPr lang="en-US" smtClean="0"/>
              <a:t>40</a:t>
            </a:fld>
            <a:endParaRPr lang="en-US"/>
          </a:p>
        </p:txBody>
      </p:sp>
    </p:spTree>
    <p:extLst>
      <p:ext uri="{BB962C8B-B14F-4D97-AF65-F5344CB8AC3E}">
        <p14:creationId xmlns:p14="http://schemas.microsoft.com/office/powerpoint/2010/main" val="1762184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So, how can we constrain the cosmological parameters?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mbria" panose="02040503050406030204" pitchFamily="18" charset="0"/>
                <a:ea typeface="Cambria" panose="02040503050406030204" pitchFamily="18" charset="0"/>
              </a:rPr>
              <a:t>The idea is to compare the abundance of galaxy clusters obtained from the GalWCat19 galaxy cluster catalog shown as red line in the figure with the expectation obtained from cosmological models  shown as the black line. </a:t>
            </a:r>
          </a:p>
          <a:p>
            <a:endParaRPr lang="en-US" dirty="0"/>
          </a:p>
        </p:txBody>
      </p:sp>
      <p:sp>
        <p:nvSpPr>
          <p:cNvPr id="4" name="Slide Number Placeholder 3"/>
          <p:cNvSpPr>
            <a:spLocks noGrp="1"/>
          </p:cNvSpPr>
          <p:nvPr>
            <p:ph type="sldNum" sz="quarter" idx="5"/>
          </p:nvPr>
        </p:nvSpPr>
        <p:spPr/>
        <p:txBody>
          <a:bodyPr/>
          <a:lstStyle/>
          <a:p>
            <a:fld id="{568BABC8-4988-4562-BA2D-A237310AF262}" type="slidenum">
              <a:rPr lang="en-US" smtClean="0"/>
              <a:t>41</a:t>
            </a:fld>
            <a:endParaRPr lang="en-US"/>
          </a:p>
        </p:txBody>
      </p:sp>
    </p:spTree>
    <p:extLst>
      <p:ext uri="{BB962C8B-B14F-4D97-AF65-F5344CB8AC3E}">
        <p14:creationId xmlns:p14="http://schemas.microsoft.com/office/powerpoint/2010/main" val="2957517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Using the chi squared procedure, I compared the </a:t>
            </a:r>
            <a:r>
              <a:rPr lang="en-US" sz="1200" b="1" dirty="0">
                <a:solidFill>
                  <a:schemeClr val="bg1"/>
                </a:solidFill>
                <a:latin typeface="Cambria" panose="02040503050406030204" pitchFamily="18" charset="0"/>
                <a:ea typeface="Cambria" panose="02040503050406030204" pitchFamily="18" charset="0"/>
              </a:rPr>
              <a:t>abundance of galaxy clusters obtained from the GalWCat19 with 10000 models</a:t>
            </a:r>
            <a:r>
              <a:rPr lang="en-US" b="1" dirty="0">
                <a:solidFill>
                  <a:schemeClr val="bg1"/>
                </a:solidFill>
              </a:rPr>
              <a:t> by allowing Ωm to range between [0.1, 0.6] and σ8 between [0.6, 1.1]. This figure show the l</a:t>
            </a:r>
            <a:r>
              <a:rPr lang="en-US" b="1" dirty="0"/>
              <a:t>ikelihood contour map of χ2 in σ8-Ωm plane. The black star represents the best-fit point for Ωm and σ8 which minimizes χ2 value. Ellipses represent 1σ, 2σ, and 3σ confidence levels. The dashed yellow line represents degeneracy or the relationship between σ8 and Ωm.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best-fit parameters are </a:t>
            </a:r>
            <a:r>
              <a:rPr lang="el-GR" sz="1200" b="1" dirty="0">
                <a:solidFill>
                  <a:schemeClr val="bg1"/>
                </a:solidFill>
                <a:latin typeface="Cambria" panose="02040503050406030204" pitchFamily="18" charset="0"/>
                <a:ea typeface="Cambria" panose="02040503050406030204" pitchFamily="18" charset="0"/>
              </a:rPr>
              <a:t>Ω</a:t>
            </a:r>
            <a:r>
              <a:rPr lang="en-US" sz="1200" b="1" baseline="-25000" dirty="0">
                <a:solidFill>
                  <a:schemeClr val="bg1"/>
                </a:solidFill>
                <a:latin typeface="Cambria" panose="02040503050406030204" pitchFamily="18" charset="0"/>
                <a:ea typeface="Cambria" panose="02040503050406030204" pitchFamily="18" charset="0"/>
              </a:rPr>
              <a:t>m</a:t>
            </a:r>
            <a:r>
              <a:rPr lang="en-US" b="1" dirty="0"/>
              <a:t> = </a:t>
            </a:r>
            <a:r>
              <a:rPr lang="en-US" sz="1200" b="1" dirty="0">
                <a:solidFill>
                  <a:schemeClr val="bg1"/>
                </a:solidFill>
                <a:latin typeface="Cambria" panose="02040503050406030204" pitchFamily="18" charset="0"/>
                <a:ea typeface="Cambria" panose="02040503050406030204" pitchFamily="18" charset="0"/>
              </a:rPr>
              <a:t>0.31±0.032(stat)±0.041 (syst)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and </a:t>
            </a:r>
            <a:r>
              <a:rPr lang="el-GR" sz="1200" b="1" dirty="0">
                <a:solidFill>
                  <a:schemeClr val="bg1"/>
                </a:solidFill>
                <a:latin typeface="Cambria" panose="02040503050406030204" pitchFamily="18" charset="0"/>
                <a:ea typeface="Cambria" panose="02040503050406030204" pitchFamily="18" charset="0"/>
              </a:rPr>
              <a:t>σ</a:t>
            </a:r>
            <a:r>
              <a:rPr lang="el-GR" sz="1200" b="1" baseline="-25000" dirty="0">
                <a:solidFill>
                  <a:schemeClr val="bg1"/>
                </a:solidFill>
                <a:latin typeface="Cambria" panose="02040503050406030204" pitchFamily="18" charset="0"/>
                <a:ea typeface="Cambria" panose="02040503050406030204" pitchFamily="18" charset="0"/>
              </a:rPr>
              <a:t>8</a:t>
            </a:r>
            <a:r>
              <a:rPr lang="el-GR" sz="1200" b="1" dirty="0">
                <a:solidFill>
                  <a:schemeClr val="bg1"/>
                </a:solidFill>
                <a:latin typeface="Cambria" panose="02040503050406030204" pitchFamily="18" charset="0"/>
                <a:ea typeface="Cambria" panose="02040503050406030204" pitchFamily="18" charset="0"/>
              </a:rPr>
              <a:t>=0.81</a:t>
            </a:r>
            <a:r>
              <a:rPr lang="en-US" sz="1200" b="1" dirty="0">
                <a:solidFill>
                  <a:schemeClr val="bg1"/>
                </a:solidFill>
                <a:latin typeface="Cambria" panose="02040503050406030204" pitchFamily="18" charset="0"/>
                <a:ea typeface="Cambria" panose="02040503050406030204" pitchFamily="18" charset="0"/>
              </a:rPr>
              <a:t>±0.031(stat)±0.035 (syst)</a:t>
            </a:r>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42</a:t>
            </a:fld>
            <a:endParaRPr lang="en-US"/>
          </a:p>
        </p:txBody>
      </p:sp>
    </p:spTree>
    <p:extLst>
      <p:ext uri="{BB962C8B-B14F-4D97-AF65-F5344CB8AC3E}">
        <p14:creationId xmlns:p14="http://schemas.microsoft.com/office/powerpoint/2010/main" val="314258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Comparison with </a:t>
            </a:r>
            <a:r>
              <a:rPr lang="en-US" sz="1200" b="1" dirty="0">
                <a:solidFill>
                  <a:schemeClr val="bg1"/>
                </a:solidFill>
                <a:latin typeface="Cambria" panose="02040503050406030204" pitchFamily="18" charset="0"/>
                <a:ea typeface="Cambria" panose="02040503050406030204" pitchFamily="18" charset="0"/>
              </a:rPr>
              <a:t>cluster abundance measurements from other 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left panel introduces the 68% confidence level derived from our catalog (pink contour) in comparison to the results obtained from other cluster abundance studies.</a:t>
            </a:r>
            <a:r>
              <a:rPr lang="en-US" b="1" i="0" dirty="0"/>
              <a:t> Some of these studies use </a:t>
            </a:r>
            <a:r>
              <a:rPr lang="en-US" b="1" dirty="0"/>
              <a:t>optical</a:t>
            </a:r>
            <a:r>
              <a:rPr lang="en-US" b="1" i="0" dirty="0"/>
              <a:t> photometric catalogs, some use X-ray cluster catalogs and others use SZ-detected clusters. The </a:t>
            </a:r>
            <a:r>
              <a:rPr lang="en-US" b="1" dirty="0"/>
              <a:t>Right panel shows the uncertainties on Ωm and σ8 for each of these studies. It is clear that the constraints on Ωm and σ8 from cluster abundance studies are in tension with each other. For example Ωm varies between 0.2 to 0.4 and σ8 varies between 0.7 to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Why do we have this tension or scatter?</a:t>
            </a:r>
          </a:p>
        </p:txBody>
      </p:sp>
      <p:sp>
        <p:nvSpPr>
          <p:cNvPr id="4" name="Slide Number Placeholder 3"/>
          <p:cNvSpPr>
            <a:spLocks noGrp="1"/>
          </p:cNvSpPr>
          <p:nvPr>
            <p:ph type="sldNum" sz="quarter" idx="5"/>
          </p:nvPr>
        </p:nvSpPr>
        <p:spPr/>
        <p:txBody>
          <a:bodyPr/>
          <a:lstStyle/>
          <a:p>
            <a:fld id="{568BABC8-4988-4562-BA2D-A237310AF262}" type="slidenum">
              <a:rPr lang="en-US" smtClean="0"/>
              <a:t>43</a:t>
            </a:fld>
            <a:endParaRPr lang="en-US"/>
          </a:p>
        </p:txBody>
      </p:sp>
    </p:spTree>
    <p:extLst>
      <p:ext uri="{BB962C8B-B14F-4D97-AF65-F5344CB8AC3E}">
        <p14:creationId xmlns:p14="http://schemas.microsoft.com/office/powerpoint/2010/main" val="3155552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The answer is most, if not all, of these studies do not calculate cluster masses directly but </a:t>
            </a:r>
            <a:r>
              <a:rPr lang="en-US" b="1" dirty="0"/>
              <a:t>infer the masses indirectly from other observables which scale tightly with cluster mass such optical richness, x-ray luminosity or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So, why do we trust or believe in our results?</a:t>
            </a:r>
          </a:p>
        </p:txBody>
      </p:sp>
      <p:sp>
        <p:nvSpPr>
          <p:cNvPr id="4" name="Slide Number Placeholder 3"/>
          <p:cNvSpPr>
            <a:spLocks noGrp="1"/>
          </p:cNvSpPr>
          <p:nvPr>
            <p:ph type="sldNum" sz="quarter" idx="5"/>
          </p:nvPr>
        </p:nvSpPr>
        <p:spPr/>
        <p:txBody>
          <a:bodyPr/>
          <a:lstStyle/>
          <a:p>
            <a:fld id="{568BABC8-4988-4562-BA2D-A237310AF262}" type="slidenum">
              <a:rPr lang="en-US" smtClean="0"/>
              <a:t>44</a:t>
            </a:fld>
            <a:endParaRPr lang="en-US"/>
          </a:p>
        </p:txBody>
      </p:sp>
    </p:spTree>
    <p:extLst>
      <p:ext uri="{BB962C8B-B14F-4D97-AF65-F5344CB8AC3E}">
        <p14:creationId xmlns:p14="http://schemas.microsoft.com/office/powerpoint/2010/main" val="2664646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GalWCat19 cluster catalog is derived spectroscopic data set of Sloan not from photometric.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The cluster membership was assigned by applying the GalWeight technique with high accuracy in correctly assigning cluster membership.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The cluster masses were calculated individually from the virial mass estimator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the size of GalWCat19 is one of the largest available spectroscopic samples to be a fair representation of the cluster population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Our results are consistent with the results obtained from </a:t>
            </a:r>
            <a:r>
              <a:rPr lang="en-US" sz="1200" b="1" dirty="0">
                <a:solidFill>
                  <a:schemeClr val="bg1"/>
                </a:solidFill>
                <a:latin typeface="Cambria" panose="02040503050406030204" pitchFamily="18" charset="0"/>
                <a:ea typeface="Cambria" panose="02040503050406030204" pitchFamily="18" charset="0"/>
              </a:rPr>
              <a:t>non-cluster abundance probes as I will discuss next</a:t>
            </a:r>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45</a:t>
            </a:fld>
            <a:endParaRPr lang="en-US"/>
          </a:p>
        </p:txBody>
      </p:sp>
    </p:spTree>
    <p:extLst>
      <p:ext uri="{BB962C8B-B14F-4D97-AF65-F5344CB8AC3E}">
        <p14:creationId xmlns:p14="http://schemas.microsoft.com/office/powerpoint/2010/main" val="4170267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Comparison with </a:t>
            </a:r>
            <a:r>
              <a:rPr lang="en-US" sz="1200" b="1" dirty="0">
                <a:solidFill>
                  <a:schemeClr val="bg1"/>
                </a:solidFill>
                <a:latin typeface="Cambria" panose="02040503050406030204" pitchFamily="18" charset="0"/>
                <a:ea typeface="Cambria" panose="02040503050406030204" pitchFamily="18" charset="0"/>
              </a:rPr>
              <a:t>non-cluster abundance probes</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left panel introduces the 68% confidence level derived from our catalog (pink contour) in comparison to the results obtained from other cosmological probes including Supernova, CMB, Baryonic Acrostic Oscillation, galaxy-galaxy lensing.</a:t>
            </a:r>
            <a:r>
              <a:rPr lang="en-US" b="1"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shown, the CL derived from our results overlaps the CLs obtained from all non-cluster abundance probes.</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The </a:t>
            </a:r>
            <a:r>
              <a:rPr lang="en-US" b="1" dirty="0"/>
              <a:t>Right panel shows the uncertainties on Ωm and σ8 for each of these studies. The scatter between the results of the different cosmological probes is 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red contour level represents the combination of our 68% CL with those obtained from Planck18+BAO+SNv. The joint analysis gives Ωm = 0.315+0.013 and σ8 = 0.810</a:t>
            </a:r>
            <a:r>
              <a:rPr lang="en-US" sz="1200" b="1" dirty="0">
                <a:solidFill>
                  <a:schemeClr val="bg1"/>
                </a:solidFill>
                <a:latin typeface="Cambria" panose="02040503050406030204" pitchFamily="18" charset="0"/>
                <a:ea typeface="Cambria" panose="02040503050406030204" pitchFamily="18" charset="0"/>
              </a:rPr>
              <a:t>±0.011</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46</a:t>
            </a:fld>
            <a:endParaRPr lang="en-US"/>
          </a:p>
        </p:txBody>
      </p:sp>
    </p:spTree>
    <p:extLst>
      <p:ext uri="{BB962C8B-B14F-4D97-AF65-F5344CB8AC3E}">
        <p14:creationId xmlns:p14="http://schemas.microsoft.com/office/powerpoint/2010/main" val="365203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47</a:t>
            </a:fld>
            <a:endParaRPr lang="en-US"/>
          </a:p>
        </p:txBody>
      </p:sp>
    </p:spTree>
    <p:extLst>
      <p:ext uri="{BB962C8B-B14F-4D97-AF65-F5344CB8AC3E}">
        <p14:creationId xmlns:p14="http://schemas.microsoft.com/office/powerpoint/2010/main" val="154384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8BABC8-4988-4562-BA2D-A237310AF262}" type="slidenum">
              <a:rPr lang="en-US" smtClean="0"/>
              <a:t>48</a:t>
            </a:fld>
            <a:endParaRPr lang="en-US"/>
          </a:p>
        </p:txBody>
      </p:sp>
    </p:spTree>
    <p:extLst>
      <p:ext uri="{BB962C8B-B14F-4D97-AF65-F5344CB8AC3E}">
        <p14:creationId xmlns:p14="http://schemas.microsoft.com/office/powerpoint/2010/main" val="345747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E21862-9B21-47D8-A3AB-64D06A51C75E}"/>
              </a:ext>
            </a:extLst>
          </p:cNvPr>
          <p:cNvSpPr>
            <a:spLocks noGrp="1"/>
          </p:cNvSpPr>
          <p:nvPr>
            <p:ph type="body" idx="1"/>
          </p:nvPr>
        </p:nvSpPr>
        <p:spPr/>
        <p:txBody>
          <a:bodyPr/>
          <a:lstStyle/>
          <a:p>
            <a:r>
              <a:rPr lang="en-US" b="1" dirty="0"/>
              <a:t>So, What is a galaxy cluster?</a:t>
            </a:r>
          </a:p>
          <a:p>
            <a:r>
              <a:rPr lang="en-US" b="1" dirty="0"/>
              <a:t>It is an aggregation of 100 or 1000 of galaxies moving in random directions around the cluster center. </a:t>
            </a:r>
          </a:p>
          <a:p>
            <a:r>
              <a:rPr lang="en-US" b="1" dirty="0"/>
              <a:t>The cluster mass is about 10^14 to 10^15 Msun. The space between galaxies or the intra-cluster medium contains hot gas which emits light mostly in x-rays. </a:t>
            </a:r>
          </a:p>
          <a:p>
            <a:r>
              <a:rPr lang="en-US" b="1" dirty="0"/>
              <a:t>About 80% of the cluster is dark matter. While about 20% are baryons (galaxies , dust, and gas).</a:t>
            </a:r>
          </a:p>
          <a:p>
            <a:r>
              <a:rPr lang="en-US" b="1" dirty="0"/>
              <a:t>The image on the left shows the Coma cluster observed in X-ray band. </a:t>
            </a:r>
          </a:p>
          <a:p>
            <a:r>
              <a:rPr lang="en-US" b="1" dirty="0"/>
              <a:t>And the image on the right shows the distribution of galaxies around the cluster center observed in optical band.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cluster has three regions, the first one is the core. Galaxies in the core move with random motion with velocities between about -3000 to 3000 km/s relative to the cluster center. The boundary of this region is called the core radius which is about 0.25 Mpc.  </a:t>
            </a:r>
          </a:p>
        </p:txBody>
      </p:sp>
      <p:sp>
        <p:nvSpPr>
          <p:cNvPr id="4" name="Slide Number Placeholder 3"/>
          <p:cNvSpPr>
            <a:spLocks noGrp="1"/>
          </p:cNvSpPr>
          <p:nvPr>
            <p:ph type="sldNum" sz="quarter" idx="5"/>
          </p:nvPr>
        </p:nvSpPr>
        <p:spPr/>
        <p:txBody>
          <a:bodyPr/>
          <a:lstStyle/>
          <a:p>
            <a:fld id="{568BABC8-4988-4562-BA2D-A237310AF262}" type="slidenum">
              <a:rPr lang="en-US" smtClean="0"/>
              <a:t>6</a:t>
            </a:fld>
            <a:endParaRPr lang="en-US" dirty="0"/>
          </a:p>
        </p:txBody>
      </p:sp>
    </p:spTree>
    <p:extLst>
      <p:ext uri="{BB962C8B-B14F-4D97-AF65-F5344CB8AC3E}">
        <p14:creationId xmlns:p14="http://schemas.microsoft.com/office/powerpoint/2010/main" val="20801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one is the virial region. Galaxies are assumed to move with the condition of the hydrostatic equilibrium, which means their radial velocities approximately equal their tangential velocities. </a:t>
            </a:r>
          </a:p>
          <a:p>
            <a:r>
              <a:rPr lang="en-US" b="1" dirty="0"/>
              <a:t>The boundary of this region is called the virial radius that can be defined as the radius at which the cluster density is about 200 times the </a:t>
            </a:r>
            <a:r>
              <a:rPr lang="en-US" sz="1200" b="1" kern="0" dirty="0">
                <a:solidFill>
                  <a:schemeClr val="bg1"/>
                </a:solidFill>
                <a:latin typeface="Cambria" panose="02040503050406030204" pitchFamily="18" charset="0"/>
                <a:ea typeface="Cambria" panose="02040503050406030204" pitchFamily="18" charset="0"/>
                <a:cs typeface="Andalus" pitchFamily="18" charset="-78"/>
              </a:rPr>
              <a:t>critical density of the universe</a:t>
            </a:r>
            <a:r>
              <a:rPr lang="en-US" b="1" dirty="0"/>
              <a:t>.</a:t>
            </a:r>
          </a:p>
          <a:p>
            <a:r>
              <a:rPr lang="en-US" b="1" dirty="0"/>
              <a:t>virial radius extends to about 2 Mpc from the center.</a:t>
            </a:r>
          </a:p>
        </p:txBody>
      </p:sp>
      <p:sp>
        <p:nvSpPr>
          <p:cNvPr id="4" name="Slide Number Placeholder 3"/>
          <p:cNvSpPr>
            <a:spLocks noGrp="1"/>
          </p:cNvSpPr>
          <p:nvPr>
            <p:ph type="sldNum" sz="quarter" idx="5"/>
          </p:nvPr>
        </p:nvSpPr>
        <p:spPr/>
        <p:txBody>
          <a:bodyPr/>
          <a:lstStyle/>
          <a:p>
            <a:fld id="{568BABC8-4988-4562-BA2D-A237310AF262}" type="slidenum">
              <a:rPr lang="en-US" smtClean="0"/>
              <a:t>7</a:t>
            </a:fld>
            <a:endParaRPr lang="en-US" dirty="0"/>
          </a:p>
        </p:txBody>
      </p:sp>
    </p:spTree>
    <p:extLst>
      <p:ext uri="{BB962C8B-B14F-4D97-AF65-F5344CB8AC3E}">
        <p14:creationId xmlns:p14="http://schemas.microsoft.com/office/powerpoint/2010/main" val="73659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third one is called the infall region. Galaxies in this region mostly move radially towards the cluster center. </a:t>
            </a:r>
          </a:p>
          <a:p>
            <a:r>
              <a:rPr lang="en-US" b="1" dirty="0"/>
              <a:t>Generally, galaxies in clusters experience two motions. The first one is the peculiar velocity of the galaxy in the cluster due to its potential well. </a:t>
            </a:r>
          </a:p>
          <a:p>
            <a:r>
              <a:rPr lang="en-US" b="1" dirty="0"/>
              <a:t>The second one is the velocity due Hubble expansion of the universe which goes outwards.</a:t>
            </a:r>
          </a:p>
          <a:p>
            <a:r>
              <a:rPr lang="en-US" b="1" dirty="0"/>
              <a:t>The boundary of this region is the turnaround radius at which the infall velocity is zero or it is the radius at which the peculiar velocity cancels out with the Hubble expansion.</a:t>
            </a:r>
          </a:p>
        </p:txBody>
      </p:sp>
      <p:sp>
        <p:nvSpPr>
          <p:cNvPr id="4" name="Slide Number Placeholder 3"/>
          <p:cNvSpPr>
            <a:spLocks noGrp="1"/>
          </p:cNvSpPr>
          <p:nvPr>
            <p:ph type="sldNum" sz="quarter" idx="5"/>
          </p:nvPr>
        </p:nvSpPr>
        <p:spPr/>
        <p:txBody>
          <a:bodyPr/>
          <a:lstStyle/>
          <a:p>
            <a:fld id="{568BABC8-4988-4562-BA2D-A237310AF262}" type="slidenum">
              <a:rPr lang="en-US" smtClean="0"/>
              <a:t>8</a:t>
            </a:fld>
            <a:endParaRPr lang="en-US" dirty="0"/>
          </a:p>
        </p:txBody>
      </p:sp>
    </p:spTree>
    <p:extLst>
      <p:ext uri="{BB962C8B-B14F-4D97-AF65-F5344CB8AC3E}">
        <p14:creationId xmlns:p14="http://schemas.microsoft.com/office/powerpoint/2010/main" val="216186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shape of a galaxy cluster?</a:t>
            </a:r>
          </a:p>
          <a:p>
            <a:r>
              <a:rPr lang="en-US" b="1" dirty="0"/>
              <a:t>The left panel shows the distribution of galaxies in real space in which we know the true distances of galaxies from the observer. </a:t>
            </a:r>
          </a:p>
          <a:p>
            <a:r>
              <a:rPr lang="en-US" b="1" dirty="0"/>
              <a:t>The black points represents the galaxy members within the turnaround radius which is shown by the black circle. Therefore, clusters in real space seem like spheres or ellipsoids.</a:t>
            </a:r>
          </a:p>
          <a:p>
            <a:r>
              <a:rPr lang="en-US" b="1" dirty="0"/>
              <a:t>But, we can not measure the true distances to clusters and instead of that we observe redshift or line of sight velocities which is shown in the right panel. We call this space as redshift space. </a:t>
            </a:r>
          </a:p>
          <a:p>
            <a:r>
              <a:rPr lang="en-US" b="1" dirty="0"/>
              <a:t>As shown, the cluster is elongated or distorted along the line of sight due to the Gaussian random motion of the core galaxies. We call this distortion as the Finger-of God effect. </a:t>
            </a:r>
          </a:p>
          <a:p>
            <a:r>
              <a:rPr lang="en-US" b="1" dirty="0"/>
              <a:t>So, all clusters should show this distortion in the redshift space. </a:t>
            </a:r>
          </a:p>
        </p:txBody>
      </p:sp>
      <p:sp>
        <p:nvSpPr>
          <p:cNvPr id="4" name="Slide Number Placeholder 3"/>
          <p:cNvSpPr>
            <a:spLocks noGrp="1"/>
          </p:cNvSpPr>
          <p:nvPr>
            <p:ph type="sldNum" sz="quarter" idx="5"/>
          </p:nvPr>
        </p:nvSpPr>
        <p:spPr/>
        <p:txBody>
          <a:bodyPr/>
          <a:lstStyle/>
          <a:p>
            <a:fld id="{568BABC8-4988-4562-BA2D-A237310AF262}" type="slidenum">
              <a:rPr lang="en-US" smtClean="0"/>
              <a:t>9</a:t>
            </a:fld>
            <a:endParaRPr lang="en-US" dirty="0"/>
          </a:p>
        </p:txBody>
      </p:sp>
    </p:spTree>
    <p:extLst>
      <p:ext uri="{BB962C8B-B14F-4D97-AF65-F5344CB8AC3E}">
        <p14:creationId xmlns:p14="http://schemas.microsoft.com/office/powerpoint/2010/main" val="84615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0FC28C-6658-4CB4-9FD7-B97EFA6F8BED}"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25216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1A8E8-8A26-46A1-AE10-B819C7E2B0E9}"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128941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566BD-DFA9-452E-9ECB-C0E6E9CDAF76}"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31241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DBB1C-61AC-4E79-BB65-0AE6E2789368}"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37395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202BF-11A5-498F-83D0-1C80A3DF6F36}"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40820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0D7EC-60BE-4286-9607-1149B2AA8303}"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42719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3F91FC-16FB-484A-BE82-3EB592DC55DF}" type="datetime1">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5474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93C4AE-2E51-4E30-BBD8-81B2E11D26C6}" type="datetime1">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3813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60A20-8364-4160-B25D-BB179C408C52}" type="datetime1">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3318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988BEF-9071-4B74-831B-2C1E7A3B9DBF}"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42559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1EDA1-7CE2-479C-BE33-E0BE5C9773D6}"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4842-56B8-4A78-8894-A32FB2392F3F}" type="slidenum">
              <a:rPr lang="en-US" smtClean="0"/>
              <a:t>‹#›</a:t>
            </a:fld>
            <a:endParaRPr lang="en-US"/>
          </a:p>
        </p:txBody>
      </p:sp>
    </p:spTree>
    <p:extLst>
      <p:ext uri="{BB962C8B-B14F-4D97-AF65-F5344CB8AC3E}">
        <p14:creationId xmlns:p14="http://schemas.microsoft.com/office/powerpoint/2010/main" val="3676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77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486BD-1E2B-4AE3-8F64-B6373AAE46CB}" type="datetime1">
              <a:rPr lang="en-US" smtClean="0"/>
              <a:t>3/15/2023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C4842-56B8-4A78-8894-A32FB2392F3F}" type="slidenum">
              <a:rPr lang="en-US" smtClean="0"/>
              <a:t>‹#›</a:t>
            </a:fld>
            <a:endParaRPr lang="en-US"/>
          </a:p>
        </p:txBody>
      </p:sp>
    </p:spTree>
    <p:extLst>
      <p:ext uri="{BB962C8B-B14F-4D97-AF65-F5344CB8AC3E}">
        <p14:creationId xmlns:p14="http://schemas.microsoft.com/office/powerpoint/2010/main" val="367405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vizier.u-strasbg.fr/viz-bin/VizieR?-source=J/ApJS/246/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hyperlink" Target="https://iopscience.iop.org/article/10.3847/1538-4357/aac5db"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arxiv.org/pdf/2002.11907.pdf" TargetMode="External"/><Relationship Id="rId4" Type="http://schemas.openxmlformats.org/officeDocument/2006/relationships/hyperlink" Target="https://iopscience.iop.org/article/10.3847/1538-4365/ab536e/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566057" y="439784"/>
            <a:ext cx="11059886" cy="2053917"/>
          </a:xfrm>
        </p:spPr>
        <p:txBody>
          <a:bodyPr>
            <a:noAutofit/>
          </a:bodyPr>
          <a:lstStyle/>
          <a:p>
            <a:r>
              <a:rPr lang="en-US" altLang="ja-JP" sz="4800" b="1" i="0" dirty="0">
                <a:solidFill>
                  <a:schemeClr val="bg1"/>
                </a:solidFill>
                <a:effectLst/>
                <a:latin typeface="Cambria" panose="02040503050406030204" pitchFamily="18" charset="0"/>
                <a:ea typeface="Cambria" panose="02040503050406030204" pitchFamily="18" charset="0"/>
              </a:rPr>
              <a:t>Constraining cosmological parameters using galaxy clusters</a:t>
            </a:r>
            <a:endParaRPr lang="en-US" sz="4800" dirty="0">
              <a:solidFill>
                <a:schemeClr val="bg1"/>
              </a:solidFill>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975361" y="3323363"/>
            <a:ext cx="9753600" cy="3094853"/>
          </a:xfrm>
        </p:spPr>
        <p:txBody>
          <a:bodyPr>
            <a:noAutofit/>
          </a:bodyPr>
          <a:lstStyle/>
          <a:p>
            <a:r>
              <a:rPr lang="en-US" sz="2800" b="1" dirty="0">
                <a:solidFill>
                  <a:schemeClr val="bg1"/>
                </a:solidFill>
                <a:latin typeface="Cambria" panose="02040503050406030204" pitchFamily="18" charset="0"/>
                <a:ea typeface="Cambria" panose="02040503050406030204" pitchFamily="18" charset="0"/>
              </a:rPr>
              <a:t>Mohamed Elhashash</a:t>
            </a:r>
          </a:p>
          <a:p>
            <a:endParaRPr lang="en-US" sz="2800" b="1" dirty="0">
              <a:solidFill>
                <a:schemeClr val="bg1"/>
              </a:solidFill>
              <a:latin typeface="Cambria" panose="02040503050406030204" pitchFamily="18" charset="0"/>
              <a:ea typeface="Cambria" panose="02040503050406030204" pitchFamily="18" charset="0"/>
            </a:endParaRPr>
          </a:p>
          <a:p>
            <a:r>
              <a:rPr lang="en-US" sz="2800" b="1" dirty="0">
                <a:solidFill>
                  <a:schemeClr val="bg1"/>
                </a:solidFill>
                <a:latin typeface="Cambria" panose="02040503050406030204" pitchFamily="18" charset="0"/>
                <a:ea typeface="Cambria" panose="02040503050406030204" pitchFamily="18" charset="0"/>
              </a:rPr>
              <a:t>NRIAG</a:t>
            </a:r>
          </a:p>
          <a:p>
            <a:r>
              <a:rPr lang="en-US" sz="2800" b="1" dirty="0">
                <a:solidFill>
                  <a:schemeClr val="bg1"/>
                </a:solidFill>
                <a:latin typeface="Cambria" panose="02040503050406030204" pitchFamily="18" charset="0"/>
                <a:ea typeface="Cambria" panose="02040503050406030204" pitchFamily="18" charset="0"/>
              </a:rPr>
              <a:t>Chiba University</a:t>
            </a:r>
          </a:p>
          <a:p>
            <a:endParaRPr lang="en-US" sz="2800" b="1" dirty="0">
              <a:solidFill>
                <a:schemeClr val="bg1"/>
              </a:solidFill>
              <a:latin typeface="Cambria" panose="02040503050406030204" pitchFamily="18" charset="0"/>
              <a:ea typeface="Cambria" panose="02040503050406030204" pitchFamily="18" charset="0"/>
            </a:endParaRPr>
          </a:p>
          <a:p>
            <a:r>
              <a:rPr lang="en-US" sz="2800" b="1" dirty="0">
                <a:solidFill>
                  <a:schemeClr val="bg1"/>
                </a:solidFill>
                <a:latin typeface="Cambria" panose="02040503050406030204" pitchFamily="18" charset="0"/>
                <a:ea typeface="Cambria" panose="02040503050406030204" pitchFamily="18" charset="0"/>
              </a:rPr>
              <a:t>https://mohammedhamdi2006.wixsite.com/mysite</a:t>
            </a:r>
          </a:p>
        </p:txBody>
      </p:sp>
      <p:sp>
        <p:nvSpPr>
          <p:cNvPr id="6" name="Slide Number Placeholder 5">
            <a:extLst>
              <a:ext uri="{FF2B5EF4-FFF2-40B4-BE49-F238E27FC236}">
                <a16:creationId xmlns:a16="http://schemas.microsoft.com/office/drawing/2014/main" id="{358E8145-BA64-411D-9358-A0BE1312FC2D}"/>
              </a:ext>
            </a:extLst>
          </p:cNvPr>
          <p:cNvSpPr>
            <a:spLocks noGrp="1"/>
          </p:cNvSpPr>
          <p:nvPr>
            <p:ph type="sldNum" sz="quarter" idx="12"/>
          </p:nvPr>
        </p:nvSpPr>
        <p:spPr>
          <a:xfrm>
            <a:off x="9448800" y="6485736"/>
            <a:ext cx="2743200" cy="365125"/>
          </a:xfrm>
        </p:spPr>
        <p:txBody>
          <a:bodyPr/>
          <a:lstStyle/>
          <a:p>
            <a:fld id="{61AC4842-56B8-4A78-8894-A32FB2392F3F}" type="slidenum">
              <a:rPr lang="en-US" sz="2000" smtClean="0">
                <a:solidFill>
                  <a:schemeClr val="bg1"/>
                </a:solidFill>
              </a:rPr>
              <a:t>1</a:t>
            </a:fld>
            <a:endParaRPr lang="en-US" sz="2000" dirty="0">
              <a:solidFill>
                <a:schemeClr val="bg1"/>
              </a:solidFill>
            </a:endParaRPr>
          </a:p>
        </p:txBody>
      </p:sp>
    </p:spTree>
    <p:extLst>
      <p:ext uri="{BB962C8B-B14F-4D97-AF65-F5344CB8AC3E}">
        <p14:creationId xmlns:p14="http://schemas.microsoft.com/office/powerpoint/2010/main" val="22764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239000" cy="990600"/>
          </a:xfrm>
        </p:spPr>
        <p:txBody>
          <a:bodyPr>
            <a:normAutofit/>
          </a:bodyPr>
          <a:lstStyle/>
          <a:p>
            <a:pPr algn="ctr"/>
            <a:r>
              <a:rPr lang="en-US" sz="4000" b="1" dirty="0">
                <a:solidFill>
                  <a:schemeClr val="bg1"/>
                </a:solidFill>
                <a:latin typeface="Cambria" panose="02040503050406030204" pitchFamily="18" charset="0"/>
                <a:ea typeface="Cambria" panose="02040503050406030204" pitchFamily="18" charset="0"/>
              </a:rPr>
              <a:t>Observations of galaxy cluster</a:t>
            </a:r>
          </a:p>
        </p:txBody>
      </p:sp>
      <p:sp>
        <p:nvSpPr>
          <p:cNvPr id="4" name="Rectangle 3"/>
          <p:cNvSpPr/>
          <p:nvPr/>
        </p:nvSpPr>
        <p:spPr>
          <a:xfrm>
            <a:off x="391238" y="1073556"/>
            <a:ext cx="8536578" cy="523220"/>
          </a:xfrm>
          <a:prstGeom prst="rect">
            <a:avLst/>
          </a:prstGeom>
        </p:spPr>
        <p:txBody>
          <a:bodyPr wrap="square">
            <a:spAutoFit/>
          </a:bodyPr>
          <a:lstStyle/>
          <a:p>
            <a:pPr algn="just" rtl="0"/>
            <a:r>
              <a:rPr lang="en-US" sz="2800" b="1" dirty="0">
                <a:solidFill>
                  <a:schemeClr val="bg1"/>
                </a:solidFill>
                <a:latin typeface="Cambria" panose="02040503050406030204" pitchFamily="18" charset="0"/>
                <a:ea typeface="Cambria" panose="02040503050406030204" pitchFamily="18" charset="0"/>
              </a:rPr>
              <a:t>1. Optical Galaxy Surveys such as SDSS, and DES</a:t>
            </a:r>
          </a:p>
        </p:txBody>
      </p:sp>
      <p:pic>
        <p:nvPicPr>
          <p:cNvPr id="9" name="Picture 8">
            <a:extLst>
              <a:ext uri="{FF2B5EF4-FFF2-40B4-BE49-F238E27FC236}">
                <a16:creationId xmlns:a16="http://schemas.microsoft.com/office/drawing/2014/main" id="{92A8AB86-0F92-4276-9940-60A392AC5380}"/>
              </a:ext>
            </a:extLst>
          </p:cNvPr>
          <p:cNvPicPr>
            <a:picLocks noChangeAspect="1"/>
          </p:cNvPicPr>
          <p:nvPr/>
        </p:nvPicPr>
        <p:blipFill>
          <a:blip r:embed="rId3"/>
          <a:stretch>
            <a:fillRect/>
          </a:stretch>
        </p:blipFill>
        <p:spPr>
          <a:xfrm>
            <a:off x="1999257" y="1756539"/>
            <a:ext cx="8193486" cy="4418477"/>
          </a:xfrm>
          <a:prstGeom prst="rect">
            <a:avLst/>
          </a:prstGeom>
        </p:spPr>
      </p:pic>
      <p:sp>
        <p:nvSpPr>
          <p:cNvPr id="5" name="Rectangle 4">
            <a:extLst>
              <a:ext uri="{FF2B5EF4-FFF2-40B4-BE49-F238E27FC236}">
                <a16:creationId xmlns:a16="http://schemas.microsoft.com/office/drawing/2014/main" id="{BA3AEF6B-2933-4784-8601-A77DBA4E76F9}"/>
              </a:ext>
            </a:extLst>
          </p:cNvPr>
          <p:cNvSpPr/>
          <p:nvPr/>
        </p:nvSpPr>
        <p:spPr>
          <a:xfrm>
            <a:off x="2836872" y="6175016"/>
            <a:ext cx="5984856" cy="461665"/>
          </a:xfrm>
          <a:prstGeom prst="rect">
            <a:avLst/>
          </a:prstGeom>
        </p:spPr>
        <p:txBody>
          <a:bodyPr wrap="square">
            <a:spAutoFit/>
          </a:bodyPr>
          <a:lstStyle/>
          <a:p>
            <a:pPr algn="just" rtl="0"/>
            <a:r>
              <a:rPr lang="en-US" sz="2400" b="1" dirty="0">
                <a:solidFill>
                  <a:srgbClr val="FFFF00"/>
                </a:solidFill>
                <a:latin typeface="Cambria" panose="02040503050406030204" pitchFamily="18" charset="0"/>
                <a:ea typeface="Cambria" panose="02040503050406030204" pitchFamily="18" charset="0"/>
              </a:rPr>
              <a:t>SDSS spectroscopic galaxy survey-DR13 </a:t>
            </a:r>
          </a:p>
        </p:txBody>
      </p:sp>
      <p:sp>
        <p:nvSpPr>
          <p:cNvPr id="7" name="Slide Number Placeholder 6">
            <a:extLst>
              <a:ext uri="{FF2B5EF4-FFF2-40B4-BE49-F238E27FC236}">
                <a16:creationId xmlns:a16="http://schemas.microsoft.com/office/drawing/2014/main" id="{54FED4EE-AC6B-4DC3-A736-2B509C534B42}"/>
              </a:ext>
            </a:extLst>
          </p:cNvPr>
          <p:cNvSpPr>
            <a:spLocks noGrp="1"/>
          </p:cNvSpPr>
          <p:nvPr>
            <p:ph type="sldNum" sz="quarter" idx="12"/>
          </p:nvPr>
        </p:nvSpPr>
        <p:spPr>
          <a:xfrm>
            <a:off x="9448800" y="6454118"/>
            <a:ext cx="2743200" cy="365125"/>
          </a:xfrm>
        </p:spPr>
        <p:txBody>
          <a:bodyPr/>
          <a:lstStyle/>
          <a:p>
            <a:fld id="{61AC4842-56B8-4A78-8894-A32FB2392F3F}" type="slidenum">
              <a:rPr lang="en-US" sz="2000" smtClean="0">
                <a:solidFill>
                  <a:schemeClr val="bg1"/>
                </a:solidFill>
              </a:rPr>
              <a:t>10</a:t>
            </a:fld>
            <a:endParaRPr lang="en-US" sz="2000" dirty="0">
              <a:solidFill>
                <a:schemeClr val="bg1"/>
              </a:solidFill>
            </a:endParaRPr>
          </a:p>
        </p:txBody>
      </p:sp>
    </p:spTree>
    <p:extLst>
      <p:ext uri="{BB962C8B-B14F-4D97-AF65-F5344CB8AC3E}">
        <p14:creationId xmlns:p14="http://schemas.microsoft.com/office/powerpoint/2010/main" val="21499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239000" cy="990600"/>
          </a:xfrm>
        </p:spPr>
        <p:txBody>
          <a:bodyPr>
            <a:normAutofit/>
          </a:bodyPr>
          <a:lstStyle/>
          <a:p>
            <a:pPr algn="ctr"/>
            <a:r>
              <a:rPr lang="en-US" sz="4000" b="1" dirty="0">
                <a:solidFill>
                  <a:schemeClr val="bg1"/>
                </a:solidFill>
                <a:latin typeface="Cambria" panose="02040503050406030204" pitchFamily="18" charset="0"/>
                <a:ea typeface="Cambria" panose="02040503050406030204" pitchFamily="18" charset="0"/>
              </a:rPr>
              <a:t>Observations of galaxy cluster</a:t>
            </a:r>
          </a:p>
        </p:txBody>
      </p:sp>
      <p:sp>
        <p:nvSpPr>
          <p:cNvPr id="4" name="Rectangle 3"/>
          <p:cNvSpPr/>
          <p:nvPr/>
        </p:nvSpPr>
        <p:spPr>
          <a:xfrm>
            <a:off x="199932" y="1266820"/>
            <a:ext cx="5896068" cy="1815882"/>
          </a:xfrm>
          <a:prstGeom prst="rect">
            <a:avLst/>
          </a:prstGeom>
        </p:spPr>
        <p:txBody>
          <a:bodyPr wrap="square">
            <a:spAutoFit/>
          </a:bodyPr>
          <a:lstStyle/>
          <a:p>
            <a:pPr algn="just"/>
            <a:r>
              <a:rPr lang="en-US" sz="2800" b="1" dirty="0">
                <a:solidFill>
                  <a:schemeClr val="bg1"/>
                </a:solidFill>
                <a:latin typeface="Cambria" panose="02040503050406030204" pitchFamily="18" charset="0"/>
                <a:ea typeface="Cambria" panose="02040503050406030204" pitchFamily="18" charset="0"/>
              </a:rPr>
              <a:t>2. </a:t>
            </a:r>
            <a:r>
              <a:rPr lang="en-US" sz="2800" dirty="0">
                <a:solidFill>
                  <a:schemeClr val="bg1"/>
                </a:solidFill>
                <a:latin typeface="Cambria" panose="02040503050406030204" pitchFamily="18" charset="0"/>
                <a:ea typeface="Cambria" panose="02040503050406030204" pitchFamily="18" charset="0"/>
              </a:rPr>
              <a:t>X-ray surveys of the hot gas in intra-cluster medium (e.g., Chandra &amp; XMM-Newton satellites)</a:t>
            </a:r>
          </a:p>
          <a:p>
            <a:pPr algn="just"/>
            <a:r>
              <a:rPr lang="en-US" sz="2800" dirty="0">
                <a:solidFill>
                  <a:schemeClr val="bg1"/>
                </a:solidFill>
                <a:latin typeface="Cambria" panose="02040503050406030204" pitchFamily="18" charset="0"/>
                <a:ea typeface="Cambria" panose="02040503050406030204" pitchFamily="18" charset="0"/>
              </a:rPr>
              <a:t>(e.g., </a:t>
            </a:r>
            <a:r>
              <a:rPr lang="en-US" sz="2800" dirty="0">
                <a:solidFill>
                  <a:srgbClr val="FFC000"/>
                </a:solidFill>
                <a:latin typeface="Cambria" panose="02040503050406030204" pitchFamily="18" charset="0"/>
                <a:ea typeface="Cambria" panose="02040503050406030204" pitchFamily="18" charset="0"/>
              </a:rPr>
              <a:t>Sarazin 1988, Reichardt+2013</a:t>
            </a:r>
            <a:r>
              <a:rPr lang="en-US" sz="2800" dirty="0">
                <a:solidFill>
                  <a:schemeClr val="bg1"/>
                </a:solidFill>
                <a:latin typeface="Cambria" panose="02040503050406030204" pitchFamily="18" charset="0"/>
                <a:ea typeface="Cambria" panose="02040503050406030204" pitchFamily="18" charset="0"/>
              </a:rPr>
              <a:t>)</a:t>
            </a:r>
          </a:p>
        </p:txBody>
      </p:sp>
      <p:pic>
        <p:nvPicPr>
          <p:cNvPr id="5122" name="Picture 2" descr="C:\Users\Mohamed\Desktop\comaX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230310"/>
            <a:ext cx="5367031" cy="506730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0A34413-E21E-4048-BFEF-194022FE9081}"/>
              </a:ext>
            </a:extLst>
          </p:cNvPr>
          <p:cNvSpPr>
            <a:spLocks noGrp="1"/>
          </p:cNvSpPr>
          <p:nvPr>
            <p:ph type="sldNum" sz="quarter" idx="12"/>
          </p:nvPr>
        </p:nvSpPr>
        <p:spPr>
          <a:xfrm>
            <a:off x="9448800" y="6464845"/>
            <a:ext cx="2743200" cy="365125"/>
          </a:xfrm>
        </p:spPr>
        <p:txBody>
          <a:bodyPr/>
          <a:lstStyle/>
          <a:p>
            <a:fld id="{61AC4842-56B8-4A78-8894-A32FB2392F3F}" type="slidenum">
              <a:rPr lang="en-US" sz="2000" smtClean="0">
                <a:solidFill>
                  <a:schemeClr val="bg1"/>
                </a:solidFill>
              </a:rPr>
              <a:t>11</a:t>
            </a:fld>
            <a:endParaRPr lang="en-US" sz="2000" dirty="0">
              <a:solidFill>
                <a:schemeClr val="bg1"/>
              </a:solidFill>
            </a:endParaRPr>
          </a:p>
        </p:txBody>
      </p:sp>
    </p:spTree>
    <p:extLst>
      <p:ext uri="{BB962C8B-B14F-4D97-AF65-F5344CB8AC3E}">
        <p14:creationId xmlns:p14="http://schemas.microsoft.com/office/powerpoint/2010/main" val="11400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239000" cy="990600"/>
          </a:xfrm>
        </p:spPr>
        <p:txBody>
          <a:bodyPr>
            <a:normAutofit/>
          </a:bodyPr>
          <a:lstStyle/>
          <a:p>
            <a:pPr algn="ctr"/>
            <a:r>
              <a:rPr lang="en-US" sz="4000" b="1" dirty="0">
                <a:solidFill>
                  <a:schemeClr val="bg1"/>
                </a:solidFill>
                <a:latin typeface="Cambria" panose="02040503050406030204" pitchFamily="18" charset="0"/>
                <a:ea typeface="Cambria" panose="02040503050406030204" pitchFamily="18" charset="0"/>
              </a:rPr>
              <a:t>Observations of galaxy cluster</a:t>
            </a:r>
          </a:p>
        </p:txBody>
      </p:sp>
      <p:sp>
        <p:nvSpPr>
          <p:cNvPr id="4" name="Rectangle 3"/>
          <p:cNvSpPr/>
          <p:nvPr/>
        </p:nvSpPr>
        <p:spPr>
          <a:xfrm>
            <a:off x="250733" y="1319210"/>
            <a:ext cx="5190256" cy="3108543"/>
          </a:xfrm>
          <a:prstGeom prst="rect">
            <a:avLst/>
          </a:prstGeom>
        </p:spPr>
        <p:txBody>
          <a:bodyPr wrap="square">
            <a:spAutoFit/>
          </a:bodyPr>
          <a:lstStyle/>
          <a:p>
            <a:pPr algn="just"/>
            <a:r>
              <a:rPr lang="en-US" sz="2800" b="1" dirty="0">
                <a:solidFill>
                  <a:schemeClr val="bg1"/>
                </a:solidFill>
                <a:latin typeface="Cambria" panose="02040503050406030204" pitchFamily="18" charset="0"/>
                <a:ea typeface="Cambria" panose="02040503050406030204" pitchFamily="18" charset="0"/>
              </a:rPr>
              <a:t>3. Sunyaev-Zel'dovich (SZ) effect:</a:t>
            </a:r>
          </a:p>
          <a:p>
            <a:pPr algn="just"/>
            <a:r>
              <a:rPr lang="en-US" sz="2800" b="1" dirty="0">
                <a:solidFill>
                  <a:schemeClr val="bg1"/>
                </a:solidFill>
                <a:latin typeface="Cambria" panose="02040503050406030204" pitchFamily="18" charset="0"/>
                <a:ea typeface="Cambria" panose="02040503050406030204" pitchFamily="18" charset="0"/>
              </a:rPr>
              <a:t> </a:t>
            </a:r>
          </a:p>
          <a:p>
            <a:pPr algn="just"/>
            <a:r>
              <a:rPr lang="en-US" sz="2800" dirty="0">
                <a:solidFill>
                  <a:schemeClr val="bg1"/>
                </a:solidFill>
                <a:latin typeface="Cambria" panose="02040503050406030204" pitchFamily="18" charset="0"/>
                <a:ea typeface="Cambria" panose="02040503050406030204" pitchFamily="18" charset="0"/>
              </a:rPr>
              <a:t>Distortion of CMB map due to the interaction between the CMB and electrons of the hot gas  (e.g., </a:t>
            </a:r>
            <a:r>
              <a:rPr lang="en-US" sz="2800" dirty="0">
                <a:solidFill>
                  <a:srgbClr val="FFC000"/>
                </a:solidFill>
                <a:latin typeface="Cambria" panose="02040503050406030204" pitchFamily="18" charset="0"/>
                <a:ea typeface="Cambria" panose="02040503050406030204" pitchFamily="18" charset="0"/>
              </a:rPr>
              <a:t>Bocquet+2019</a:t>
            </a:r>
            <a:r>
              <a:rPr lang="en-US" sz="2800" dirty="0">
                <a:solidFill>
                  <a:schemeClr val="bg1"/>
                </a:solidFill>
                <a:latin typeface="Cambria" panose="02040503050406030204" pitchFamily="18" charset="0"/>
                <a:ea typeface="Cambria" panose="02040503050406030204" pitchFamily="18" charset="0"/>
              </a:rPr>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740" y="1578940"/>
            <a:ext cx="6518580" cy="395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a:extLst>
              <a:ext uri="{FF2B5EF4-FFF2-40B4-BE49-F238E27FC236}">
                <a16:creationId xmlns:a16="http://schemas.microsoft.com/office/drawing/2014/main" id="{3A9F16AE-175C-4596-B53D-B665F7035A4B}"/>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12</a:t>
            </a:fld>
            <a:endParaRPr lang="en-US" sz="2000" dirty="0">
              <a:solidFill>
                <a:schemeClr val="bg1"/>
              </a:solidFill>
            </a:endParaRPr>
          </a:p>
        </p:txBody>
      </p:sp>
    </p:spTree>
    <p:extLst>
      <p:ext uri="{BB962C8B-B14F-4D97-AF65-F5344CB8AC3E}">
        <p14:creationId xmlns:p14="http://schemas.microsoft.com/office/powerpoint/2010/main" val="5312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239000" cy="990600"/>
          </a:xfrm>
        </p:spPr>
        <p:txBody>
          <a:bodyPr>
            <a:normAutofit/>
          </a:bodyPr>
          <a:lstStyle/>
          <a:p>
            <a:pPr algn="ctr"/>
            <a:r>
              <a:rPr lang="en-US" sz="4000" b="1" dirty="0">
                <a:solidFill>
                  <a:schemeClr val="bg1"/>
                </a:solidFill>
                <a:latin typeface="Cambria" panose="02040503050406030204" pitchFamily="18" charset="0"/>
                <a:ea typeface="Cambria" panose="02040503050406030204" pitchFamily="18" charset="0"/>
              </a:rPr>
              <a:t>Observations of galaxy cluster</a:t>
            </a:r>
          </a:p>
        </p:txBody>
      </p:sp>
      <p:sp>
        <p:nvSpPr>
          <p:cNvPr id="4" name="Rectangle 3"/>
          <p:cNvSpPr/>
          <p:nvPr/>
        </p:nvSpPr>
        <p:spPr>
          <a:xfrm>
            <a:off x="114299" y="1281110"/>
            <a:ext cx="4584701" cy="2677656"/>
          </a:xfrm>
          <a:prstGeom prst="rect">
            <a:avLst/>
          </a:prstGeom>
        </p:spPr>
        <p:txBody>
          <a:bodyPr wrap="square">
            <a:spAutoFit/>
          </a:bodyPr>
          <a:lstStyle/>
          <a:p>
            <a:pPr algn="just"/>
            <a:r>
              <a:rPr lang="en-US" sz="2800" b="1" dirty="0">
                <a:solidFill>
                  <a:schemeClr val="bg1"/>
                </a:solidFill>
                <a:latin typeface="Cambria" panose="02040503050406030204" pitchFamily="18" charset="0"/>
                <a:ea typeface="Cambria" panose="02040503050406030204" pitchFamily="18" charset="0"/>
              </a:rPr>
              <a:t>4. Gravitational lensing:</a:t>
            </a:r>
          </a:p>
          <a:p>
            <a:pPr algn="just"/>
            <a:r>
              <a:rPr lang="en-US" sz="2800" dirty="0">
                <a:solidFill>
                  <a:schemeClr val="bg1"/>
                </a:solidFill>
                <a:latin typeface="Cambria" panose="02040503050406030204" pitchFamily="18" charset="0"/>
                <a:ea typeface="Cambria" panose="02040503050406030204" pitchFamily="18" charset="0"/>
              </a:rPr>
              <a:t>Bending of galaxy light by a cluster located between the galaxy and the observer </a:t>
            </a:r>
          </a:p>
          <a:p>
            <a:pPr algn="just"/>
            <a:r>
              <a:rPr lang="en-US" sz="2800" dirty="0">
                <a:solidFill>
                  <a:schemeClr val="bg1"/>
                </a:solidFill>
                <a:latin typeface="Cambria" panose="02040503050406030204" pitchFamily="18" charset="0"/>
                <a:ea typeface="Cambria" panose="02040503050406030204" pitchFamily="18" charset="0"/>
              </a:rPr>
              <a:t>(</a:t>
            </a:r>
            <a:r>
              <a:rPr lang="da-DK" sz="2800" dirty="0">
                <a:solidFill>
                  <a:schemeClr val="bg1"/>
                </a:solidFill>
                <a:latin typeface="Cambria" panose="02040503050406030204" pitchFamily="18" charset="0"/>
                <a:ea typeface="Cambria" panose="02040503050406030204" pitchFamily="18" charset="0"/>
              </a:rPr>
              <a:t>e.g.,</a:t>
            </a:r>
            <a:r>
              <a:rPr lang="da-DK" sz="2800" dirty="0">
                <a:solidFill>
                  <a:srgbClr val="FFC000"/>
                </a:solidFill>
                <a:latin typeface="Cambria" panose="02040503050406030204" pitchFamily="18" charset="0"/>
                <a:ea typeface="Cambria" panose="02040503050406030204" pitchFamily="18" charset="0"/>
              </a:rPr>
              <a:t>Wilson+1996, Holhjem+2009</a:t>
            </a:r>
            <a:r>
              <a:rPr lang="da-DK" sz="2800" dirty="0">
                <a:solidFill>
                  <a:schemeClr val="bg1"/>
                </a:solidFill>
                <a:latin typeface="Cambria" panose="02040503050406030204" pitchFamily="18" charset="0"/>
                <a:ea typeface="Cambria" panose="02040503050406030204" pitchFamily="18" charset="0"/>
              </a:rPr>
              <a:t>)</a:t>
            </a:r>
            <a:endParaRPr lang="en-US" sz="2800" dirty="0">
              <a:solidFill>
                <a:schemeClr val="bg1"/>
              </a:solidFill>
              <a:latin typeface="Cambria" panose="02040503050406030204" pitchFamily="18" charset="0"/>
              <a:ea typeface="Cambria" panose="02040503050406030204" pitchFamily="18" charset="0"/>
            </a:endParaRPr>
          </a:p>
        </p:txBody>
      </p:sp>
      <p:pic>
        <p:nvPicPr>
          <p:cNvPr id="5122" name="Picture 2">
            <a:extLst>
              <a:ext uri="{FF2B5EF4-FFF2-40B4-BE49-F238E27FC236}">
                <a16:creationId xmlns:a16="http://schemas.microsoft.com/office/drawing/2014/main" id="{EFBB6A47-2A46-4ADE-BA98-006DB0D79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817" y="990600"/>
            <a:ext cx="6983451" cy="523758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CB29719-D962-42F3-BD8B-D31D2F65C13A}"/>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13</a:t>
            </a:fld>
            <a:endParaRPr lang="en-US" sz="2000" dirty="0">
              <a:solidFill>
                <a:schemeClr val="bg1"/>
              </a:solidFill>
            </a:endParaRPr>
          </a:p>
        </p:txBody>
      </p:sp>
    </p:spTree>
    <p:extLst>
      <p:ext uri="{BB962C8B-B14F-4D97-AF65-F5344CB8AC3E}">
        <p14:creationId xmlns:p14="http://schemas.microsoft.com/office/powerpoint/2010/main" val="8303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600364" y="235134"/>
            <a:ext cx="10991271" cy="757381"/>
          </a:xfrm>
        </p:spPr>
        <p:txBody>
          <a:bodyPr>
            <a:noAutofit/>
          </a:bodyPr>
          <a:lstStyle/>
          <a:p>
            <a:r>
              <a:rPr lang="en-US" sz="4800" b="1" dirty="0">
                <a:solidFill>
                  <a:schemeClr val="bg1"/>
                </a:solidFill>
                <a:latin typeface="Cambria" panose="02040503050406030204" pitchFamily="18" charset="0"/>
                <a:ea typeface="Cambria" panose="02040503050406030204" pitchFamily="18" charset="0"/>
              </a:rPr>
              <a:t>Why Galaxy Clusters? </a:t>
            </a: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110588" y="1534263"/>
            <a:ext cx="5847393" cy="3789474"/>
          </a:xfrm>
        </p:spPr>
        <p:txBody>
          <a:bodyPr>
            <a:noAutofit/>
          </a:bodyPr>
          <a:lstStyle/>
          <a:p>
            <a:pPr algn="l"/>
            <a:r>
              <a:rPr lang="en-US" sz="2800" b="1" dirty="0">
                <a:solidFill>
                  <a:schemeClr val="bg1"/>
                </a:solidFill>
                <a:latin typeface="Cambria" panose="02040503050406030204" pitchFamily="18" charset="0"/>
                <a:ea typeface="Cambria" panose="02040503050406030204" pitchFamily="18" charset="0"/>
              </a:rPr>
              <a:t>1. Clusters as cosmological probes:</a:t>
            </a:r>
          </a:p>
          <a:p>
            <a:pPr algn="l"/>
            <a:r>
              <a:rPr lang="en-US" sz="2800" dirty="0">
                <a:solidFill>
                  <a:schemeClr val="bg1"/>
                </a:solidFill>
                <a:latin typeface="Cambria" panose="02040503050406030204" pitchFamily="18" charset="0"/>
                <a:ea typeface="Cambria" panose="02040503050406030204" pitchFamily="18" charset="0"/>
              </a:rPr>
              <a:t>Cluster Abundance or Cluster Mass Function</a:t>
            </a:r>
          </a:p>
          <a:p>
            <a:pPr algn="l"/>
            <a:endParaRPr lang="en-US" sz="2800" dirty="0">
              <a:solidFill>
                <a:schemeClr val="bg1"/>
              </a:solidFill>
              <a:latin typeface="Cambria" panose="02040503050406030204" pitchFamily="18" charset="0"/>
              <a:ea typeface="Cambria" panose="02040503050406030204" pitchFamily="18" charset="0"/>
            </a:endParaRPr>
          </a:p>
          <a:p>
            <a:pPr algn="l"/>
            <a:r>
              <a:rPr lang="en-US" sz="2800" dirty="0">
                <a:solidFill>
                  <a:schemeClr val="bg1"/>
                </a:solidFill>
                <a:latin typeface="Cambria" panose="02040503050406030204" pitchFamily="18" charset="0"/>
                <a:ea typeface="Cambria" panose="02040503050406030204" pitchFamily="18" charset="0"/>
              </a:rPr>
              <a:t>Correlation function and Baryon acoustic oscillation</a:t>
            </a:r>
            <a:endParaRPr lang="en-US" sz="2800" b="1" dirty="0">
              <a:solidFill>
                <a:srgbClr val="FFFF00"/>
              </a:solidFill>
              <a:latin typeface="Cambria" panose="02040503050406030204" pitchFamily="18" charset="0"/>
              <a:ea typeface="Cambria" panose="02040503050406030204" pitchFamily="18" charset="0"/>
            </a:endParaRPr>
          </a:p>
          <a:p>
            <a:pPr algn="l"/>
            <a:endParaRPr lang="en-US" sz="2800" b="1" dirty="0">
              <a:solidFill>
                <a:srgbClr val="FFFF00"/>
              </a:solidFill>
              <a:latin typeface="Cambria" panose="02040503050406030204" pitchFamily="18" charset="0"/>
              <a:ea typeface="Cambria" panose="02040503050406030204" pitchFamily="18" charset="0"/>
            </a:endParaRPr>
          </a:p>
          <a:p>
            <a:pPr algn="l"/>
            <a:r>
              <a:rPr lang="en-US" sz="2800" b="1" dirty="0">
                <a:solidFill>
                  <a:srgbClr val="FFFF00"/>
                </a:solidFill>
                <a:latin typeface="Cambria" panose="02040503050406030204" pitchFamily="18" charset="0"/>
                <a:ea typeface="Cambria" panose="02040503050406030204" pitchFamily="18" charset="0"/>
              </a:rPr>
              <a:t>Then,</a:t>
            </a:r>
            <a:r>
              <a:rPr lang="en-US" sz="2800" b="1" dirty="0">
                <a:solidFill>
                  <a:schemeClr val="bg1"/>
                </a:solidFill>
                <a:latin typeface="Cambria" panose="02040503050406030204" pitchFamily="18" charset="0"/>
                <a:ea typeface="Cambria" panose="02040503050406030204" pitchFamily="18" charset="0"/>
              </a:rPr>
              <a:t> </a:t>
            </a:r>
          </a:p>
          <a:p>
            <a:pPr algn="l"/>
            <a:r>
              <a:rPr lang="en-US" sz="2800" dirty="0">
                <a:solidFill>
                  <a:schemeClr val="bg1"/>
                </a:solidFill>
                <a:latin typeface="Cambria" panose="02040503050406030204" pitchFamily="18" charset="0"/>
                <a:ea typeface="Cambria" panose="02040503050406030204" pitchFamily="18" charset="0"/>
              </a:rPr>
              <a:t>Constrain cosmological parameters of the universe (</a:t>
            </a:r>
            <a:r>
              <a:rPr lang="el-GR" sz="2800" b="1" dirty="0">
                <a:solidFill>
                  <a:srgbClr val="FFFF00"/>
                </a:solidFill>
                <a:latin typeface="Cambria" panose="02040503050406030204" pitchFamily="18" charset="0"/>
                <a:ea typeface="Cambria" panose="02040503050406030204" pitchFamily="18" charset="0"/>
              </a:rPr>
              <a:t>Ω</a:t>
            </a:r>
            <a:r>
              <a:rPr lang="en-US" sz="2800" b="1" baseline="-25000" dirty="0">
                <a:solidFill>
                  <a:srgbClr val="FFFF00"/>
                </a:solidFill>
                <a:latin typeface="Cambria" panose="02040503050406030204" pitchFamily="18" charset="0"/>
                <a:ea typeface="Cambria" panose="02040503050406030204" pitchFamily="18" charset="0"/>
              </a:rPr>
              <a:t>m</a:t>
            </a:r>
            <a:r>
              <a:rPr lang="en-US" sz="2800" b="1" dirty="0">
                <a:solidFill>
                  <a:srgbClr val="FFFF00"/>
                </a:solidFill>
                <a:latin typeface="Cambria" panose="02040503050406030204" pitchFamily="18" charset="0"/>
                <a:ea typeface="Cambria" panose="02040503050406030204" pitchFamily="18" charset="0"/>
              </a:rPr>
              <a:t>, </a:t>
            </a:r>
            <a:r>
              <a:rPr lang="el-GR" altLang="ja-JP" sz="2800" b="1" dirty="0">
                <a:solidFill>
                  <a:srgbClr val="FFFF00"/>
                </a:solidFill>
                <a:latin typeface="Cambria" panose="02040503050406030204" pitchFamily="18" charset="0"/>
                <a:ea typeface="Cambria" panose="02040503050406030204" pitchFamily="18" charset="0"/>
              </a:rPr>
              <a:t>Ω</a:t>
            </a:r>
            <a:r>
              <a:rPr lang="en-US" altLang="ja-JP" sz="2800" b="1" baseline="-25000" dirty="0">
                <a:solidFill>
                  <a:srgbClr val="FFFF00"/>
                </a:solidFill>
                <a:latin typeface="Cambria" panose="02040503050406030204" pitchFamily="18" charset="0"/>
                <a:ea typeface="Cambria" panose="02040503050406030204" pitchFamily="18" charset="0"/>
              </a:rPr>
              <a:t>b </a:t>
            </a:r>
            <a:r>
              <a:rPr lang="en-US" altLang="ja-JP" sz="2800" b="1" dirty="0">
                <a:solidFill>
                  <a:srgbClr val="FFFF00"/>
                </a:solidFill>
                <a:latin typeface="Cambria" panose="02040503050406030204" pitchFamily="18" charset="0"/>
                <a:ea typeface="Cambria" panose="02040503050406030204" pitchFamily="18" charset="0"/>
              </a:rPr>
              <a:t>,</a:t>
            </a:r>
            <a:r>
              <a:rPr lang="el-GR" altLang="ja-JP" sz="2800" b="1" baseline="-25000" dirty="0">
                <a:solidFill>
                  <a:srgbClr val="FFFF00"/>
                </a:solidFill>
                <a:latin typeface="Cambria" panose="02040503050406030204" pitchFamily="18" charset="0"/>
                <a:ea typeface="Cambria" panose="02040503050406030204" pitchFamily="18" charset="0"/>
              </a:rPr>
              <a:t> </a:t>
            </a:r>
            <a:r>
              <a:rPr lang="el-GR" sz="2800" b="1" dirty="0">
                <a:solidFill>
                  <a:srgbClr val="FFFF00"/>
                </a:solidFill>
                <a:latin typeface="Cambria" panose="02040503050406030204" pitchFamily="18" charset="0"/>
                <a:ea typeface="Cambria" panose="02040503050406030204" pitchFamily="18" charset="0"/>
              </a:rPr>
              <a:t>Ω</a:t>
            </a:r>
            <a:r>
              <a:rPr lang="el-GR" sz="2800" b="1" baseline="-25000" dirty="0">
                <a:solidFill>
                  <a:srgbClr val="FFFF00"/>
                </a:solidFill>
                <a:latin typeface="Cambria" panose="02040503050406030204" pitchFamily="18" charset="0"/>
                <a:ea typeface="Cambria" panose="02040503050406030204" pitchFamily="18" charset="0"/>
              </a:rPr>
              <a:t>ᴧ</a:t>
            </a:r>
            <a:r>
              <a:rPr lang="en-US" sz="2800" b="1" dirty="0">
                <a:solidFill>
                  <a:srgbClr val="FFFF00"/>
                </a:solidFill>
                <a:latin typeface="Cambria" panose="02040503050406030204" pitchFamily="18" charset="0"/>
                <a:ea typeface="Cambria" panose="02040503050406030204" pitchFamily="18" charset="0"/>
              </a:rPr>
              <a:t>, </a:t>
            </a:r>
            <a:r>
              <a:rPr lang="el-GR" sz="2800" b="1" dirty="0">
                <a:solidFill>
                  <a:srgbClr val="FFFF00"/>
                </a:solidFill>
                <a:latin typeface="Cambria" panose="02040503050406030204" pitchFamily="18" charset="0"/>
                <a:ea typeface="Cambria" panose="02040503050406030204" pitchFamily="18" charset="0"/>
              </a:rPr>
              <a:t>σ</a:t>
            </a:r>
            <a:r>
              <a:rPr lang="el-GR" sz="2800" b="1" baseline="-25000" dirty="0">
                <a:solidFill>
                  <a:srgbClr val="FFFF00"/>
                </a:solidFill>
                <a:latin typeface="Cambria" panose="02040503050406030204" pitchFamily="18" charset="0"/>
                <a:ea typeface="Cambria" panose="02040503050406030204" pitchFamily="18" charset="0"/>
              </a:rPr>
              <a:t>8</a:t>
            </a:r>
            <a:r>
              <a:rPr lang="en-US" altLang="ja-JP" sz="2800" b="1" dirty="0">
                <a:solidFill>
                  <a:srgbClr val="FFFF00"/>
                </a:solidFill>
                <a:latin typeface="Cambria" panose="02040503050406030204" pitchFamily="18" charset="0"/>
                <a:ea typeface="Cambria" panose="02040503050406030204" pitchFamily="18" charset="0"/>
              </a:rPr>
              <a:t>, h</a:t>
            </a:r>
            <a:r>
              <a:rPr lang="en-US" sz="2800" dirty="0">
                <a:solidFill>
                  <a:schemeClr val="bg1"/>
                </a:solidFill>
                <a:latin typeface="Cambria" panose="02040503050406030204" pitchFamily="18" charset="0"/>
                <a:ea typeface="Cambria" panose="02040503050406030204" pitchFamily="18" charset="0"/>
              </a:rPr>
              <a:t>)</a:t>
            </a:r>
          </a:p>
        </p:txBody>
      </p:sp>
      <p:sp>
        <p:nvSpPr>
          <p:cNvPr id="8" name="Slide Number Placeholder 7">
            <a:extLst>
              <a:ext uri="{FF2B5EF4-FFF2-40B4-BE49-F238E27FC236}">
                <a16:creationId xmlns:a16="http://schemas.microsoft.com/office/drawing/2014/main" id="{E0774CF9-9EB1-4DB3-9F65-DE700B6D388B}"/>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14</a:t>
            </a:fld>
            <a:endParaRPr lang="en-US" sz="2000" dirty="0">
              <a:solidFill>
                <a:schemeClr val="bg1"/>
              </a:solidFill>
            </a:endParaRPr>
          </a:p>
        </p:txBody>
      </p:sp>
    </p:spTree>
    <p:extLst>
      <p:ext uri="{BB962C8B-B14F-4D97-AF65-F5344CB8AC3E}">
        <p14:creationId xmlns:p14="http://schemas.microsoft.com/office/powerpoint/2010/main" val="40603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600364" y="235134"/>
            <a:ext cx="10991271" cy="757381"/>
          </a:xfrm>
        </p:spPr>
        <p:txBody>
          <a:bodyPr>
            <a:noAutofit/>
          </a:bodyPr>
          <a:lstStyle/>
          <a:p>
            <a:r>
              <a:rPr lang="en-US" sz="4800" b="1" dirty="0">
                <a:solidFill>
                  <a:schemeClr val="bg1"/>
                </a:solidFill>
                <a:latin typeface="Cambria" panose="02040503050406030204" pitchFamily="18" charset="0"/>
                <a:ea typeface="Cambria" panose="02040503050406030204" pitchFamily="18" charset="0"/>
              </a:rPr>
              <a:t>Why Galaxy Clusters? </a:t>
            </a: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188973" y="1537377"/>
            <a:ext cx="10887660" cy="5678432"/>
          </a:xfrm>
        </p:spPr>
        <p:txBody>
          <a:bodyPr>
            <a:noAutofit/>
          </a:bodyPr>
          <a:lstStyle/>
          <a:p>
            <a:pPr algn="just"/>
            <a:r>
              <a:rPr lang="en-US" sz="2800" b="1" dirty="0">
                <a:solidFill>
                  <a:schemeClr val="bg1"/>
                </a:solidFill>
                <a:latin typeface="Cambria" panose="02040503050406030204" pitchFamily="18" charset="0"/>
                <a:ea typeface="Cambria" panose="02040503050406030204" pitchFamily="18" charset="0"/>
              </a:rPr>
              <a:t>2. Clusters as astrophysical laboratories: </a:t>
            </a:r>
          </a:p>
          <a:p>
            <a:pPr algn="just"/>
            <a:r>
              <a:rPr lang="en-US" sz="2800" dirty="0">
                <a:solidFill>
                  <a:schemeClr val="bg1"/>
                </a:solidFill>
                <a:latin typeface="Cambria" panose="02040503050406030204" pitchFamily="18" charset="0"/>
                <a:ea typeface="Cambria" panose="02040503050406030204" pitchFamily="18" charset="0"/>
              </a:rPr>
              <a:t>Studying galaxy evolution in clusters (</a:t>
            </a:r>
            <a:r>
              <a:rPr lang="en-US" sz="2800" dirty="0">
                <a:solidFill>
                  <a:srgbClr val="FFC000"/>
                </a:solidFill>
                <a:latin typeface="Cambria" panose="02040503050406030204" pitchFamily="18" charset="0"/>
                <a:ea typeface="Cambria" panose="02040503050406030204" pitchFamily="18" charset="0"/>
              </a:rPr>
              <a:t>Bayliss+2016, Foltz+2018</a:t>
            </a:r>
            <a:r>
              <a:rPr lang="en-US" sz="2800" dirty="0">
                <a:solidFill>
                  <a:schemeClr val="bg1"/>
                </a:solidFill>
                <a:latin typeface="Cambria" panose="02040503050406030204" pitchFamily="18" charset="0"/>
                <a:ea typeface="Cambria" panose="02040503050406030204" pitchFamily="18" charset="0"/>
              </a:rPr>
              <a:t>) and </a:t>
            </a:r>
          </a:p>
          <a:p>
            <a:pPr algn="just"/>
            <a:r>
              <a:rPr lang="en-US" sz="2800" dirty="0">
                <a:solidFill>
                  <a:schemeClr val="bg1"/>
                </a:solidFill>
                <a:latin typeface="Cambria" panose="02040503050406030204" pitchFamily="18" charset="0"/>
                <a:ea typeface="Cambria" panose="02040503050406030204" pitchFamily="18" charset="0"/>
              </a:rPr>
              <a:t>the galaxy–halo connection (e.g., </a:t>
            </a:r>
            <a:r>
              <a:rPr lang="en-US" sz="2800" dirty="0">
                <a:solidFill>
                  <a:srgbClr val="FFC000"/>
                </a:solidFill>
                <a:latin typeface="Cambria" panose="02040503050406030204" pitchFamily="18" charset="0"/>
                <a:ea typeface="Cambria" panose="02040503050406030204" pitchFamily="18" charset="0"/>
              </a:rPr>
              <a:t>Wechsler &amp; Tinker 2018</a:t>
            </a:r>
            <a:r>
              <a:rPr lang="en-US" sz="2800" dirty="0">
                <a:solidFill>
                  <a:schemeClr val="bg1"/>
                </a:solidFill>
                <a:latin typeface="Cambria" panose="02040503050406030204" pitchFamily="18" charset="0"/>
                <a:ea typeface="Cambria" panose="02040503050406030204" pitchFamily="18" charset="0"/>
              </a:rPr>
              <a:t>)</a:t>
            </a:r>
            <a:endParaRPr lang="en-US" sz="2800" b="1" dirty="0">
              <a:solidFill>
                <a:srgbClr val="FFFF00"/>
              </a:solidFill>
              <a:latin typeface="Cambria" panose="02040503050406030204" pitchFamily="18" charset="0"/>
              <a:ea typeface="Cambria" panose="02040503050406030204" pitchFamily="18" charset="0"/>
            </a:endParaRPr>
          </a:p>
          <a:p>
            <a:pPr algn="just"/>
            <a:endParaRPr lang="en-US" sz="2800" b="1" dirty="0">
              <a:solidFill>
                <a:srgbClr val="FFFF00"/>
              </a:solidFill>
              <a:latin typeface="Cambria" panose="02040503050406030204" pitchFamily="18" charset="0"/>
              <a:ea typeface="Cambria" panose="02040503050406030204" pitchFamily="18" charset="0"/>
            </a:endParaRPr>
          </a:p>
          <a:p>
            <a:pPr algn="just"/>
            <a:r>
              <a:rPr lang="en-US" sz="2800" b="1" dirty="0">
                <a:solidFill>
                  <a:srgbClr val="FFFF00"/>
                </a:solidFill>
                <a:latin typeface="Cambria" panose="02040503050406030204" pitchFamily="18" charset="0"/>
                <a:ea typeface="Cambria" panose="02040503050406030204" pitchFamily="18" charset="0"/>
              </a:rPr>
              <a:t>Then, </a:t>
            </a:r>
          </a:p>
          <a:p>
            <a:pPr algn="just"/>
            <a:r>
              <a:rPr lang="en-US" sz="2800" dirty="0">
                <a:solidFill>
                  <a:schemeClr val="bg1"/>
                </a:solidFill>
                <a:latin typeface="Cambria" panose="02040503050406030204" pitchFamily="18" charset="0"/>
                <a:ea typeface="Cambria" panose="02040503050406030204" pitchFamily="18" charset="0"/>
              </a:rPr>
              <a:t>Improve the models of formation and evolution of galaxies.</a:t>
            </a:r>
          </a:p>
        </p:txBody>
      </p:sp>
      <p:sp>
        <p:nvSpPr>
          <p:cNvPr id="6" name="Slide Number Placeholder 5">
            <a:extLst>
              <a:ext uri="{FF2B5EF4-FFF2-40B4-BE49-F238E27FC236}">
                <a16:creationId xmlns:a16="http://schemas.microsoft.com/office/drawing/2014/main" id="{9C7621EB-4F17-4CAB-9DEF-6A789812BCDA}"/>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15</a:t>
            </a:fld>
            <a:endParaRPr lang="en-US" sz="2000" dirty="0">
              <a:solidFill>
                <a:schemeClr val="bg1"/>
              </a:solidFill>
            </a:endParaRPr>
          </a:p>
        </p:txBody>
      </p:sp>
    </p:spTree>
    <p:extLst>
      <p:ext uri="{BB962C8B-B14F-4D97-AF65-F5344CB8AC3E}">
        <p14:creationId xmlns:p14="http://schemas.microsoft.com/office/powerpoint/2010/main" val="8794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600364" y="235134"/>
            <a:ext cx="10991271" cy="757381"/>
          </a:xfrm>
        </p:spPr>
        <p:txBody>
          <a:bodyPr>
            <a:noAutofit/>
          </a:bodyPr>
          <a:lstStyle/>
          <a:p>
            <a:r>
              <a:rPr lang="en-US" sz="4800" b="1" dirty="0">
                <a:solidFill>
                  <a:schemeClr val="bg1"/>
                </a:solidFill>
                <a:latin typeface="Cambria" panose="02040503050406030204" pitchFamily="18" charset="0"/>
                <a:ea typeface="Cambria" panose="02040503050406030204" pitchFamily="18" charset="0"/>
              </a:rPr>
              <a:t>Motivation</a:t>
            </a: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151823" y="1617203"/>
            <a:ext cx="11888351" cy="5506278"/>
          </a:xfrm>
        </p:spPr>
        <p:txBody>
          <a:bodyPr>
            <a:noAutofit/>
          </a:bodyPr>
          <a:lstStyle/>
          <a:p>
            <a:pPr algn="just"/>
            <a:r>
              <a:rPr lang="en-US" sz="3600" b="1" dirty="0">
                <a:solidFill>
                  <a:srgbClr val="FFFF00"/>
                </a:solidFill>
                <a:latin typeface="Cambria" panose="02040503050406030204" pitchFamily="18" charset="0"/>
                <a:ea typeface="Cambria" panose="02040503050406030204" pitchFamily="18" charset="0"/>
              </a:rPr>
              <a:t>Challenge:</a:t>
            </a:r>
          </a:p>
          <a:p>
            <a:pPr algn="just"/>
            <a:r>
              <a:rPr lang="en-US" sz="2800" b="1" dirty="0">
                <a:solidFill>
                  <a:schemeClr val="bg1"/>
                </a:solidFill>
                <a:latin typeface="Cambria" panose="02040503050406030204" pitchFamily="18" charset="0"/>
                <a:ea typeface="Cambria" panose="02040503050406030204" pitchFamily="18" charset="0"/>
              </a:rPr>
              <a:t>Identification of cluster location and the cluster members</a:t>
            </a:r>
          </a:p>
          <a:p>
            <a:pPr algn="just"/>
            <a:endParaRPr lang="en-US" sz="2800" b="1" dirty="0">
              <a:solidFill>
                <a:srgbClr val="FFFF00"/>
              </a:solidFill>
              <a:latin typeface="Cambria" panose="02040503050406030204" pitchFamily="18" charset="0"/>
              <a:ea typeface="Cambria" panose="02040503050406030204" pitchFamily="18" charset="0"/>
            </a:endParaRPr>
          </a:p>
          <a:p>
            <a:pPr algn="just"/>
            <a:r>
              <a:rPr lang="en-US" sz="2800" b="1" dirty="0">
                <a:solidFill>
                  <a:srgbClr val="FFFF00"/>
                </a:solidFill>
                <a:latin typeface="Cambria" panose="02040503050406030204" pitchFamily="18" charset="0"/>
                <a:ea typeface="Cambria" panose="02040503050406030204" pitchFamily="18" charset="0"/>
              </a:rPr>
              <a:t>Why is it difficult to identify cluster members?</a:t>
            </a:r>
            <a:endParaRPr lang="en-US" sz="2800" dirty="0">
              <a:solidFill>
                <a:srgbClr val="FFFF00"/>
              </a:solidFill>
              <a:latin typeface="Cambria" panose="02040503050406030204" pitchFamily="18" charset="0"/>
              <a:ea typeface="Cambria" panose="02040503050406030204" pitchFamily="18" charset="0"/>
            </a:endParaRPr>
          </a:p>
          <a:p>
            <a:pPr algn="just"/>
            <a:r>
              <a:rPr lang="en-US" sz="2800" dirty="0">
                <a:solidFill>
                  <a:schemeClr val="bg1"/>
                </a:solidFill>
                <a:latin typeface="Cambria" panose="02040503050406030204" pitchFamily="18" charset="0"/>
                <a:ea typeface="Cambria" panose="02040503050406030204" pitchFamily="18" charset="0"/>
              </a:rPr>
              <a:t>Discussed below</a:t>
            </a:r>
          </a:p>
          <a:p>
            <a:pPr algn="just"/>
            <a:endParaRPr lang="en-US" sz="2800" dirty="0">
              <a:solidFill>
                <a:schemeClr val="bg1"/>
              </a:solidFill>
              <a:latin typeface="Cambria" panose="02040503050406030204" pitchFamily="18" charset="0"/>
              <a:ea typeface="Cambria" panose="02040503050406030204" pitchFamily="18" charset="0"/>
            </a:endParaRPr>
          </a:p>
          <a:p>
            <a:pPr algn="just"/>
            <a:r>
              <a:rPr lang="en-US" sz="2800" b="1" dirty="0">
                <a:solidFill>
                  <a:srgbClr val="FFFF00"/>
                </a:solidFill>
                <a:latin typeface="Cambria" panose="02040503050406030204" pitchFamily="18" charset="0"/>
                <a:ea typeface="Cambria" panose="02040503050406030204" pitchFamily="18" charset="0"/>
              </a:rPr>
              <a:t>Why is it important to assign the cluster members accurately?</a:t>
            </a:r>
          </a:p>
          <a:p>
            <a:pPr algn="just"/>
            <a:r>
              <a:rPr lang="en-US" sz="2800" dirty="0">
                <a:solidFill>
                  <a:schemeClr val="bg1"/>
                </a:solidFill>
                <a:latin typeface="Cambria" panose="02040503050406030204" pitchFamily="18" charset="0"/>
                <a:ea typeface="Cambria" panose="02040503050406030204" pitchFamily="18" charset="0"/>
              </a:rPr>
              <a:t>Excluding the true members or including interlopers to clusters lead to Incorrectly estimating cluster masses and consequently incorrectly constraining cosmological parameters.</a:t>
            </a:r>
          </a:p>
        </p:txBody>
      </p:sp>
      <p:sp>
        <p:nvSpPr>
          <p:cNvPr id="6" name="Slide Number Placeholder 5">
            <a:extLst>
              <a:ext uri="{FF2B5EF4-FFF2-40B4-BE49-F238E27FC236}">
                <a16:creationId xmlns:a16="http://schemas.microsoft.com/office/drawing/2014/main" id="{4E96E19D-9551-4B4B-BCAA-43815C6DD1EE}"/>
              </a:ext>
            </a:extLst>
          </p:cNvPr>
          <p:cNvSpPr>
            <a:spLocks noGrp="1"/>
          </p:cNvSpPr>
          <p:nvPr>
            <p:ph type="sldNum" sz="quarter" idx="12"/>
          </p:nvPr>
        </p:nvSpPr>
        <p:spPr>
          <a:xfrm>
            <a:off x="9448800" y="6440303"/>
            <a:ext cx="2743200" cy="365125"/>
          </a:xfrm>
        </p:spPr>
        <p:txBody>
          <a:bodyPr/>
          <a:lstStyle/>
          <a:p>
            <a:fld id="{61AC4842-56B8-4A78-8894-A32FB2392F3F}" type="slidenum">
              <a:rPr lang="en-US" sz="2000" smtClean="0">
                <a:solidFill>
                  <a:schemeClr val="bg1"/>
                </a:solidFill>
              </a:rPr>
              <a:t>16</a:t>
            </a:fld>
            <a:endParaRPr lang="en-US" sz="2000" dirty="0">
              <a:solidFill>
                <a:schemeClr val="bg1"/>
              </a:solidFill>
            </a:endParaRPr>
          </a:p>
        </p:txBody>
      </p:sp>
    </p:spTree>
    <p:extLst>
      <p:ext uri="{BB962C8B-B14F-4D97-AF65-F5344CB8AC3E}">
        <p14:creationId xmlns:p14="http://schemas.microsoft.com/office/powerpoint/2010/main" val="24968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5750" y="499926"/>
            <a:ext cx="11620500" cy="4919799"/>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Paper 1 </a:t>
            </a:r>
          </a:p>
          <a:p>
            <a:endParaRPr lang="en-US" sz="4400" b="1" dirty="0">
              <a:solidFill>
                <a:schemeClr val="bg1"/>
              </a:solidFill>
              <a:latin typeface="Cambria" panose="02040503050406030204" pitchFamily="18" charset="0"/>
              <a:ea typeface="Cambria" panose="02040503050406030204" pitchFamily="18" charset="0"/>
            </a:endParaRPr>
          </a:p>
          <a:p>
            <a:r>
              <a:rPr lang="en-US" sz="4400" dirty="0">
                <a:solidFill>
                  <a:schemeClr val="bg1"/>
                </a:solidFill>
                <a:latin typeface="Cambria" panose="02040503050406030204" pitchFamily="18" charset="0"/>
                <a:ea typeface="Cambria" panose="02040503050406030204" pitchFamily="18" charset="0"/>
              </a:rPr>
              <a:t>GalWeight: A New and Effective Weighting Technique for Determining Galaxy Cluster and Group Membership</a:t>
            </a:r>
          </a:p>
          <a:p>
            <a:r>
              <a:rPr lang="en-US" sz="4400" dirty="0">
                <a:solidFill>
                  <a:srgbClr val="FFC000"/>
                </a:solidFill>
                <a:latin typeface="Cambria" panose="02040503050406030204" pitchFamily="18" charset="0"/>
                <a:ea typeface="Cambria" panose="02040503050406030204" pitchFamily="18" charset="0"/>
              </a:rPr>
              <a:t>(Abdullah, Wilson , Klypin 2018)</a:t>
            </a:r>
          </a:p>
        </p:txBody>
      </p:sp>
      <p:sp>
        <p:nvSpPr>
          <p:cNvPr id="4" name="Slide Number Placeholder 3">
            <a:extLst>
              <a:ext uri="{FF2B5EF4-FFF2-40B4-BE49-F238E27FC236}">
                <a16:creationId xmlns:a16="http://schemas.microsoft.com/office/drawing/2014/main" id="{C93F1A3B-06F5-4180-8D01-8A214A496661}"/>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17</a:t>
            </a:fld>
            <a:endParaRPr lang="en-US" sz="2000" dirty="0">
              <a:solidFill>
                <a:schemeClr val="bg1"/>
              </a:solidFill>
            </a:endParaRPr>
          </a:p>
        </p:txBody>
      </p:sp>
    </p:spTree>
    <p:extLst>
      <p:ext uri="{BB962C8B-B14F-4D97-AF65-F5344CB8AC3E}">
        <p14:creationId xmlns:p14="http://schemas.microsoft.com/office/powerpoint/2010/main" val="195581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228600" y="1459082"/>
            <a:ext cx="11684000" cy="5033793"/>
          </a:xfrm>
        </p:spPr>
        <p:txBody>
          <a:bodyPr>
            <a:noAutofit/>
          </a:bodyPr>
          <a:lstStyle/>
          <a:p>
            <a:pPr marL="27675" indent="0" algn="just">
              <a:buNone/>
            </a:pPr>
            <a:r>
              <a:rPr lang="en-US" b="1" dirty="0">
                <a:solidFill>
                  <a:srgbClr val="FFFF00"/>
                </a:solidFill>
                <a:latin typeface="Cambria" panose="02040503050406030204" pitchFamily="18" charset="0"/>
                <a:ea typeface="Cambria" panose="02040503050406030204" pitchFamily="18" charset="0"/>
              </a:rPr>
              <a:t>Identification of the member galaxies of clusters</a:t>
            </a:r>
          </a:p>
          <a:p>
            <a:pPr marL="27675" indent="0" algn="just">
              <a:buNone/>
            </a:pPr>
            <a:endParaRPr lang="en-US" b="1" dirty="0">
              <a:solidFill>
                <a:srgbClr val="FFFF00"/>
              </a:solidFill>
              <a:latin typeface="Cambria" panose="02040503050406030204" pitchFamily="18" charset="0"/>
              <a:ea typeface="Cambria" panose="02040503050406030204" pitchFamily="18" charset="0"/>
            </a:endParaRPr>
          </a:p>
          <a:p>
            <a:pPr marL="27675" indent="0" algn="just">
              <a:buNone/>
            </a:pPr>
            <a:r>
              <a:rPr lang="en-US" b="1" dirty="0">
                <a:solidFill>
                  <a:schemeClr val="bg1"/>
                </a:solidFill>
                <a:latin typeface="Cambria" panose="02040503050406030204" pitchFamily="18" charset="0"/>
                <a:ea typeface="Cambria" panose="02040503050406030204" pitchFamily="18" charset="0"/>
              </a:rPr>
              <a:t>The Membership Techniques have bias in assigning the member galaxies in clusters</a:t>
            </a:r>
          </a:p>
          <a:p>
            <a:pPr marL="27675" indent="0" algn="just">
              <a:buNone/>
            </a:pPr>
            <a:endParaRPr lang="en-US" b="1" dirty="0">
              <a:solidFill>
                <a:srgbClr val="FFFF00"/>
              </a:solidFill>
              <a:latin typeface="Cambria" panose="02040503050406030204" pitchFamily="18" charset="0"/>
              <a:ea typeface="Cambria" panose="02040503050406030204" pitchFamily="18" charset="0"/>
            </a:endParaRPr>
          </a:p>
          <a:p>
            <a:pPr marL="27675" indent="0" algn="just">
              <a:buNone/>
            </a:pPr>
            <a:endParaRPr lang="en-US" b="1" dirty="0">
              <a:solidFill>
                <a:srgbClr val="FFFF00"/>
              </a:solidFill>
              <a:latin typeface="Cambria" panose="02040503050406030204" pitchFamily="18" charset="0"/>
              <a:ea typeface="Cambria" panose="02040503050406030204" pitchFamily="18" charset="0"/>
            </a:endParaRPr>
          </a:p>
          <a:p>
            <a:pPr marL="27675" indent="0" algn="just">
              <a:buNone/>
            </a:pPr>
            <a:r>
              <a:rPr lang="en-US" b="1" dirty="0">
                <a:solidFill>
                  <a:srgbClr val="FFFF00"/>
                </a:solidFill>
                <a:latin typeface="Cambria" panose="02040503050406030204" pitchFamily="18" charset="0"/>
                <a:ea typeface="Cambria" panose="02040503050406030204" pitchFamily="18" charset="0"/>
              </a:rPr>
              <a:t>The purpose of the paper:</a:t>
            </a:r>
            <a:endParaRPr lang="en-US" b="1" dirty="0">
              <a:solidFill>
                <a:schemeClr val="bg1"/>
              </a:solidFill>
              <a:latin typeface="Cambria" panose="02040503050406030204" pitchFamily="18" charset="0"/>
              <a:ea typeface="Cambria" panose="02040503050406030204" pitchFamily="18" charset="0"/>
            </a:endParaRPr>
          </a:p>
          <a:p>
            <a:pPr marL="27675" indent="0" algn="just">
              <a:buNone/>
            </a:pPr>
            <a:r>
              <a:rPr lang="en-US" b="1" dirty="0">
                <a:solidFill>
                  <a:schemeClr val="bg1"/>
                </a:solidFill>
                <a:latin typeface="Cambria" panose="02040503050406030204" pitchFamily="18" charset="0"/>
                <a:ea typeface="Cambria" panose="02040503050406030204" pitchFamily="18" charset="0"/>
              </a:rPr>
              <a:t>Introduce a new  cluster membership technique and show that it  performs better than any of the three most widely used existing techniques</a:t>
            </a:r>
          </a:p>
        </p:txBody>
      </p:sp>
      <p:sp>
        <p:nvSpPr>
          <p:cNvPr id="3" name="Rectangle 2">
            <a:extLst>
              <a:ext uri="{FF2B5EF4-FFF2-40B4-BE49-F238E27FC236}">
                <a16:creationId xmlns:a16="http://schemas.microsoft.com/office/drawing/2014/main" id="{69AABB4B-BAD6-46F4-B1C6-66D3E452481A}"/>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7" name="Slide Number Placeholder 6">
            <a:extLst>
              <a:ext uri="{FF2B5EF4-FFF2-40B4-BE49-F238E27FC236}">
                <a16:creationId xmlns:a16="http://schemas.microsoft.com/office/drawing/2014/main" id="{AB30B507-22FB-4E34-AD73-6130AF04502D}"/>
              </a:ext>
            </a:extLst>
          </p:cNvPr>
          <p:cNvSpPr>
            <a:spLocks noGrp="1"/>
          </p:cNvSpPr>
          <p:nvPr>
            <p:ph type="sldNum" sz="quarter" idx="12"/>
          </p:nvPr>
        </p:nvSpPr>
        <p:spPr>
          <a:xfrm>
            <a:off x="9436274" y="6492875"/>
            <a:ext cx="2743200" cy="365125"/>
          </a:xfrm>
        </p:spPr>
        <p:txBody>
          <a:bodyPr/>
          <a:lstStyle/>
          <a:p>
            <a:fld id="{61AC4842-56B8-4A78-8894-A32FB2392F3F}" type="slidenum">
              <a:rPr lang="en-US" sz="2000" smtClean="0">
                <a:solidFill>
                  <a:schemeClr val="bg1"/>
                </a:solidFill>
              </a:rPr>
              <a:t>18</a:t>
            </a:fld>
            <a:endParaRPr lang="en-US" sz="2000" dirty="0">
              <a:solidFill>
                <a:schemeClr val="bg1"/>
              </a:solidFill>
            </a:endParaRPr>
          </a:p>
        </p:txBody>
      </p:sp>
    </p:spTree>
    <p:extLst>
      <p:ext uri="{BB962C8B-B14F-4D97-AF65-F5344CB8AC3E}">
        <p14:creationId xmlns:p14="http://schemas.microsoft.com/office/powerpoint/2010/main" val="14004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133349" y="1123423"/>
            <a:ext cx="5381626" cy="848252"/>
          </a:xfrm>
        </p:spPr>
        <p:txBody>
          <a:bodyPr>
            <a:noAutofit/>
          </a:bodyPr>
          <a:lstStyle/>
          <a:p>
            <a:pPr marL="27675" indent="0" algn="just">
              <a:buNone/>
            </a:pPr>
            <a:r>
              <a:rPr lang="en-US" b="1" dirty="0">
                <a:solidFill>
                  <a:srgbClr val="FFFF00"/>
                </a:solidFill>
                <a:latin typeface="Cambria" panose="02040503050406030204" pitchFamily="18" charset="0"/>
                <a:ea typeface="Cambria" panose="02040503050406030204" pitchFamily="18" charset="0"/>
              </a:rPr>
              <a:t>why is it difficult to determine the cluster members?</a:t>
            </a:r>
          </a:p>
        </p:txBody>
      </p:sp>
      <p:sp>
        <p:nvSpPr>
          <p:cNvPr id="3" name="Rectangle 2">
            <a:extLst>
              <a:ext uri="{FF2B5EF4-FFF2-40B4-BE49-F238E27FC236}">
                <a16:creationId xmlns:a16="http://schemas.microsoft.com/office/drawing/2014/main" id="{69AABB4B-BAD6-46F4-B1C6-66D3E452481A}"/>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pic>
        <p:nvPicPr>
          <p:cNvPr id="9" name="Picture 8">
            <a:extLst>
              <a:ext uri="{FF2B5EF4-FFF2-40B4-BE49-F238E27FC236}">
                <a16:creationId xmlns:a16="http://schemas.microsoft.com/office/drawing/2014/main" id="{AFF4D279-81F2-4306-A057-B38030BFB61C}"/>
              </a:ext>
            </a:extLst>
          </p:cNvPr>
          <p:cNvPicPr>
            <a:picLocks noChangeAspect="1"/>
          </p:cNvPicPr>
          <p:nvPr/>
        </p:nvPicPr>
        <p:blipFill>
          <a:blip r:embed="rId3"/>
          <a:stretch>
            <a:fillRect/>
          </a:stretch>
        </p:blipFill>
        <p:spPr>
          <a:xfrm>
            <a:off x="5818586" y="969413"/>
            <a:ext cx="6257300" cy="5509572"/>
          </a:xfrm>
          <a:prstGeom prst="rect">
            <a:avLst/>
          </a:prstGeom>
        </p:spPr>
      </p:pic>
      <p:cxnSp>
        <p:nvCxnSpPr>
          <p:cNvPr id="16" name="Straight Arrow Connector 15">
            <a:extLst>
              <a:ext uri="{FF2B5EF4-FFF2-40B4-BE49-F238E27FC236}">
                <a16:creationId xmlns:a16="http://schemas.microsoft.com/office/drawing/2014/main" id="{D5F6FECC-1FDE-4C26-8A3C-FD63204E724B}"/>
              </a:ext>
            </a:extLst>
          </p:cNvPr>
          <p:cNvCxnSpPr>
            <a:cxnSpLocks/>
          </p:cNvCxnSpPr>
          <p:nvPr/>
        </p:nvCxnSpPr>
        <p:spPr>
          <a:xfrm flipH="1" flipV="1">
            <a:off x="8210550" y="4127032"/>
            <a:ext cx="1163242" cy="73342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42AFD29E-0303-4D77-BB9C-3110EA639A47}"/>
              </a:ext>
            </a:extLst>
          </p:cNvPr>
          <p:cNvCxnSpPr>
            <a:cxnSpLocks/>
          </p:cNvCxnSpPr>
          <p:nvPr/>
        </p:nvCxnSpPr>
        <p:spPr>
          <a:xfrm flipH="1" flipV="1">
            <a:off x="8086724" y="2808416"/>
            <a:ext cx="1304926" cy="203888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CDE21EF7-5890-4AA0-A7B0-261E6805F4BF}"/>
              </a:ext>
            </a:extLst>
          </p:cNvPr>
          <p:cNvCxnSpPr>
            <a:cxnSpLocks/>
          </p:cNvCxnSpPr>
          <p:nvPr/>
        </p:nvCxnSpPr>
        <p:spPr>
          <a:xfrm flipH="1">
            <a:off x="6924677" y="1989266"/>
            <a:ext cx="609601" cy="62686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62B49344-B2D7-43D0-B28D-EA358BD54990}"/>
              </a:ext>
            </a:extLst>
          </p:cNvPr>
          <p:cNvCxnSpPr>
            <a:cxnSpLocks/>
          </p:cNvCxnSpPr>
          <p:nvPr/>
        </p:nvCxnSpPr>
        <p:spPr>
          <a:xfrm flipH="1">
            <a:off x="9179126" y="2408366"/>
            <a:ext cx="212524" cy="80426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42" name="Content Placeholder 2">
            <a:extLst>
              <a:ext uri="{FF2B5EF4-FFF2-40B4-BE49-F238E27FC236}">
                <a16:creationId xmlns:a16="http://schemas.microsoft.com/office/drawing/2014/main" id="{DACA79F2-36AE-4374-A898-10BC9A259924}"/>
              </a:ext>
            </a:extLst>
          </p:cNvPr>
          <p:cNvSpPr txBox="1">
            <a:spLocks/>
          </p:cNvSpPr>
          <p:nvPr/>
        </p:nvSpPr>
        <p:spPr>
          <a:xfrm>
            <a:off x="38097" y="2562591"/>
            <a:ext cx="5584034" cy="848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lgn="just">
              <a:buFont typeface="Arial" panose="020B0604020202020204" pitchFamily="34" charset="0"/>
              <a:buNone/>
            </a:pPr>
            <a:r>
              <a:rPr lang="en-US" dirty="0">
                <a:solidFill>
                  <a:schemeClr val="bg1">
                    <a:lumMod val="95000"/>
                  </a:schemeClr>
                </a:solidFill>
                <a:latin typeface="Cambria" panose="02040503050406030204" pitchFamily="18" charset="0"/>
                <a:ea typeface="Cambria" panose="02040503050406030204" pitchFamily="18" charset="0"/>
              </a:rPr>
              <a:t>The cluster shows a caustic shape in the redshift space.</a:t>
            </a:r>
          </a:p>
        </p:txBody>
      </p:sp>
      <p:sp>
        <p:nvSpPr>
          <p:cNvPr id="43" name="Content Placeholder 2">
            <a:extLst>
              <a:ext uri="{FF2B5EF4-FFF2-40B4-BE49-F238E27FC236}">
                <a16:creationId xmlns:a16="http://schemas.microsoft.com/office/drawing/2014/main" id="{D994A659-E075-4B6B-9BC4-936B9A7FEB81}"/>
              </a:ext>
            </a:extLst>
          </p:cNvPr>
          <p:cNvSpPr txBox="1">
            <a:spLocks/>
          </p:cNvSpPr>
          <p:nvPr/>
        </p:nvSpPr>
        <p:spPr>
          <a:xfrm>
            <a:off x="95245" y="4886325"/>
            <a:ext cx="5250656" cy="848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lgn="just">
              <a:buFont typeface="Arial" panose="020B0604020202020204" pitchFamily="34" charset="0"/>
              <a:buNone/>
            </a:pPr>
            <a:r>
              <a:rPr lang="en-US" dirty="0">
                <a:solidFill>
                  <a:schemeClr val="bg1">
                    <a:lumMod val="95000"/>
                  </a:schemeClr>
                </a:solidFill>
                <a:latin typeface="Cambria" panose="02040503050406030204" pitchFamily="18" charset="0"/>
                <a:ea typeface="Cambria" panose="02040503050406030204" pitchFamily="18" charset="0"/>
              </a:rPr>
              <a:t>2. Random motions in the outer regions. </a:t>
            </a:r>
          </a:p>
        </p:txBody>
      </p:sp>
      <p:sp>
        <p:nvSpPr>
          <p:cNvPr id="44" name="Content Placeholder 2">
            <a:extLst>
              <a:ext uri="{FF2B5EF4-FFF2-40B4-BE49-F238E27FC236}">
                <a16:creationId xmlns:a16="http://schemas.microsoft.com/office/drawing/2014/main" id="{6B0569D4-E4AC-45CC-BAAD-1B32266484EE}"/>
              </a:ext>
            </a:extLst>
          </p:cNvPr>
          <p:cNvSpPr txBox="1">
            <a:spLocks/>
          </p:cNvSpPr>
          <p:nvPr/>
        </p:nvSpPr>
        <p:spPr>
          <a:xfrm>
            <a:off x="65483" y="4038073"/>
            <a:ext cx="5449492" cy="848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lgn="just">
              <a:buFont typeface="Arial" panose="020B0604020202020204" pitchFamily="34" charset="0"/>
              <a:buNone/>
            </a:pPr>
            <a:r>
              <a:rPr lang="en-US" dirty="0">
                <a:solidFill>
                  <a:schemeClr val="bg1">
                    <a:lumMod val="95000"/>
                  </a:schemeClr>
                </a:solidFill>
                <a:latin typeface="Cambria" panose="02040503050406030204" pitchFamily="18" charset="0"/>
                <a:ea typeface="Cambria" panose="02040503050406030204" pitchFamily="18" charset="0"/>
              </a:rPr>
              <a:t>1. The Finger of God of the cluster core.</a:t>
            </a:r>
          </a:p>
        </p:txBody>
      </p:sp>
      <p:sp>
        <p:nvSpPr>
          <p:cNvPr id="7" name="Slide Number Placeholder 6">
            <a:extLst>
              <a:ext uri="{FF2B5EF4-FFF2-40B4-BE49-F238E27FC236}">
                <a16:creationId xmlns:a16="http://schemas.microsoft.com/office/drawing/2014/main" id="{6BCD5E95-4726-4847-94F2-05FE405D64DF}"/>
              </a:ext>
            </a:extLst>
          </p:cNvPr>
          <p:cNvSpPr>
            <a:spLocks noGrp="1"/>
          </p:cNvSpPr>
          <p:nvPr>
            <p:ph type="sldNum" sz="quarter" idx="12"/>
          </p:nvPr>
        </p:nvSpPr>
        <p:spPr>
          <a:xfrm>
            <a:off x="9391650" y="6478985"/>
            <a:ext cx="2743200" cy="365125"/>
          </a:xfrm>
        </p:spPr>
        <p:txBody>
          <a:bodyPr/>
          <a:lstStyle/>
          <a:p>
            <a:fld id="{61AC4842-56B8-4A78-8894-A32FB2392F3F}" type="slidenum">
              <a:rPr lang="en-US" sz="2000" smtClean="0">
                <a:solidFill>
                  <a:schemeClr val="bg1"/>
                </a:solidFill>
              </a:rPr>
              <a:t>19</a:t>
            </a:fld>
            <a:endParaRPr lang="en-US" sz="2000" dirty="0">
              <a:solidFill>
                <a:schemeClr val="bg1"/>
              </a:solidFill>
            </a:endParaRPr>
          </a:p>
        </p:txBody>
      </p:sp>
    </p:spTree>
    <p:extLst>
      <p:ext uri="{BB962C8B-B14F-4D97-AF65-F5344CB8AC3E}">
        <p14:creationId xmlns:p14="http://schemas.microsoft.com/office/powerpoint/2010/main" val="41819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586B50-3A97-4ABE-9FF3-6B9646FF6820}"/>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a:t>
            </a:fld>
            <a:endParaRPr lang="en-US" sz="2000" dirty="0">
              <a:solidFill>
                <a:schemeClr val="bg1"/>
              </a:solidFill>
            </a:endParaRPr>
          </a:p>
        </p:txBody>
      </p:sp>
      <p:pic>
        <p:nvPicPr>
          <p:cNvPr id="5" name="図 4">
            <a:extLst>
              <a:ext uri="{FF2B5EF4-FFF2-40B4-BE49-F238E27FC236}">
                <a16:creationId xmlns:a16="http://schemas.microsoft.com/office/drawing/2014/main" id="{3E89D89C-D29F-88B6-BAC7-8FF9330A470C}"/>
              </a:ext>
            </a:extLst>
          </p:cNvPr>
          <p:cNvPicPr>
            <a:picLocks noChangeAspect="1"/>
          </p:cNvPicPr>
          <p:nvPr/>
        </p:nvPicPr>
        <p:blipFill>
          <a:blip r:embed="rId3"/>
          <a:stretch>
            <a:fillRect/>
          </a:stretch>
        </p:blipFill>
        <p:spPr>
          <a:xfrm>
            <a:off x="996462" y="546652"/>
            <a:ext cx="10199075" cy="5764695"/>
          </a:xfrm>
          <a:prstGeom prst="rect">
            <a:avLst/>
          </a:prstGeom>
        </p:spPr>
      </p:pic>
    </p:spTree>
    <p:extLst>
      <p:ext uri="{BB962C8B-B14F-4D97-AF65-F5344CB8AC3E}">
        <p14:creationId xmlns:p14="http://schemas.microsoft.com/office/powerpoint/2010/main" val="41532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228600" y="1391475"/>
            <a:ext cx="5105400" cy="1833756"/>
          </a:xfrm>
        </p:spPr>
        <p:txBody>
          <a:bodyPr>
            <a:noAutofit/>
          </a:bodyPr>
          <a:lstStyle/>
          <a:p>
            <a:pPr marL="27675" indent="0" algn="just">
              <a:buNone/>
            </a:pPr>
            <a:r>
              <a:rPr lang="en-US" dirty="0">
                <a:solidFill>
                  <a:schemeClr val="bg1"/>
                </a:solidFill>
                <a:latin typeface="Cambria" panose="02040503050406030204" pitchFamily="18" charset="0"/>
                <a:ea typeface="Cambria" panose="02040503050406030204" pitchFamily="18" charset="0"/>
              </a:rPr>
              <a:t>The idea is to determine a probability (weight) of each galaxy to be a member according to its position from the cluster center in redshift-space.</a:t>
            </a:r>
          </a:p>
          <a:p>
            <a:pPr marL="27675" indent="0" algn="just">
              <a:buNone/>
            </a:pPr>
            <a:endParaRPr lang="en-US" sz="2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69AABB4B-BAD6-46F4-B1C6-66D3E452481A}"/>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7" name="Content Placeholder 2">
            <a:extLst>
              <a:ext uri="{FF2B5EF4-FFF2-40B4-BE49-F238E27FC236}">
                <a16:creationId xmlns:a16="http://schemas.microsoft.com/office/drawing/2014/main" id="{8890F066-0BDE-4153-A9D1-29C3479E26E8}"/>
              </a:ext>
            </a:extLst>
          </p:cNvPr>
          <p:cNvSpPr txBox="1">
            <a:spLocks/>
          </p:cNvSpPr>
          <p:nvPr/>
        </p:nvSpPr>
        <p:spPr>
          <a:xfrm>
            <a:off x="228600" y="3225231"/>
            <a:ext cx="5800726" cy="1393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lgn="just">
              <a:buFont typeface="Arial" panose="020B0604020202020204" pitchFamily="34" charset="0"/>
              <a:buNone/>
            </a:pPr>
            <a:endParaRPr lang="en-US" sz="2400" b="1" dirty="0">
              <a:solidFill>
                <a:schemeClr val="bg1"/>
              </a:solidFill>
              <a:latin typeface="Cambria" panose="02040503050406030204" pitchFamily="18" charset="0"/>
              <a:ea typeface="Cambria" panose="02040503050406030204" pitchFamily="18" charset="0"/>
            </a:endParaRPr>
          </a:p>
        </p:txBody>
      </p:sp>
      <p:sp>
        <p:nvSpPr>
          <p:cNvPr id="8" name="Content Placeholder 2">
            <a:extLst>
              <a:ext uri="{FF2B5EF4-FFF2-40B4-BE49-F238E27FC236}">
                <a16:creationId xmlns:a16="http://schemas.microsoft.com/office/drawing/2014/main" id="{58B57E00-897B-4467-9560-EF69E648707C}"/>
              </a:ext>
            </a:extLst>
          </p:cNvPr>
          <p:cNvSpPr txBox="1">
            <a:spLocks/>
          </p:cNvSpPr>
          <p:nvPr/>
        </p:nvSpPr>
        <p:spPr>
          <a:xfrm>
            <a:off x="228600" y="851274"/>
            <a:ext cx="5800726" cy="531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lgn="just">
              <a:buFont typeface="Arial" panose="020B0604020202020204" pitchFamily="34" charset="0"/>
              <a:buNone/>
            </a:pPr>
            <a:r>
              <a:rPr lang="en-US" b="1" dirty="0">
                <a:solidFill>
                  <a:srgbClr val="FFFF00"/>
                </a:solidFill>
                <a:latin typeface="Cambria" panose="02040503050406030204" pitchFamily="18" charset="0"/>
                <a:ea typeface="Cambria" panose="02040503050406030204" pitchFamily="18" charset="0"/>
              </a:rPr>
              <a:t>How Does GalWeight work?</a:t>
            </a:r>
          </a:p>
          <a:p>
            <a:pPr marL="27675" indent="0" algn="just">
              <a:buFont typeface="Arial" panose="020B0604020202020204" pitchFamily="34" charset="0"/>
              <a:buNone/>
            </a:pPr>
            <a:endParaRPr lang="en-US" sz="2400" b="1" dirty="0">
              <a:solidFill>
                <a:schemeClr val="bg1"/>
              </a:solidFill>
              <a:latin typeface="Cambria" panose="02040503050406030204" pitchFamily="18" charset="0"/>
              <a:ea typeface="Cambria" panose="02040503050406030204" pitchFamily="18" charset="0"/>
            </a:endParaRPr>
          </a:p>
        </p:txBody>
      </p:sp>
      <p:sp>
        <p:nvSpPr>
          <p:cNvPr id="9" name="Content Placeholder 2">
            <a:extLst>
              <a:ext uri="{FF2B5EF4-FFF2-40B4-BE49-F238E27FC236}">
                <a16:creationId xmlns:a16="http://schemas.microsoft.com/office/drawing/2014/main" id="{A2058BB7-4E89-4AA5-AEF6-471471FD93C0}"/>
              </a:ext>
            </a:extLst>
          </p:cNvPr>
          <p:cNvSpPr txBox="1">
            <a:spLocks/>
          </p:cNvSpPr>
          <p:nvPr/>
        </p:nvSpPr>
        <p:spPr>
          <a:xfrm>
            <a:off x="221963" y="4077422"/>
            <a:ext cx="5807363" cy="2584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75" indent="0">
              <a:buFont typeface="Arial" panose="020B0604020202020204" pitchFamily="34" charset="0"/>
              <a:buNone/>
            </a:pPr>
            <a:r>
              <a:rPr lang="en-US" b="1" dirty="0">
                <a:solidFill>
                  <a:srgbClr val="FFFF00"/>
                </a:solidFill>
                <a:latin typeface="Cambria" panose="02040503050406030204" pitchFamily="18" charset="0"/>
                <a:ea typeface="Cambria" panose="02040503050406030204" pitchFamily="18" charset="0"/>
              </a:rPr>
              <a:t>Weighting functions</a:t>
            </a:r>
            <a:endParaRPr lang="en-US" dirty="0">
              <a:solidFill>
                <a:srgbClr val="FFFF00"/>
              </a:solidFill>
              <a:latin typeface="Cambria" panose="02040503050406030204" pitchFamily="18" charset="0"/>
              <a:ea typeface="Cambria" panose="02040503050406030204" pitchFamily="18" charset="0"/>
            </a:endParaRPr>
          </a:p>
          <a:p>
            <a:pPr marL="27675" indent="0" algn="just">
              <a:buFont typeface="Arial" panose="020B0604020202020204" pitchFamily="34" charset="0"/>
              <a:buNone/>
            </a:pPr>
            <a:r>
              <a:rPr lang="en-US" dirty="0">
                <a:solidFill>
                  <a:schemeClr val="bg1"/>
                </a:solidFill>
                <a:latin typeface="Cambria" panose="02040503050406030204" pitchFamily="18" charset="0"/>
                <a:ea typeface="Cambria" panose="02040503050406030204" pitchFamily="18" charset="0"/>
              </a:rPr>
              <a:t>Three parameters:</a:t>
            </a:r>
          </a:p>
          <a:p>
            <a:pPr marL="484875" indent="-457200" algn="just">
              <a:buFont typeface="Arial" panose="020B0604020202020204" pitchFamily="34" charset="0"/>
              <a:buAutoNum type="arabicPeriod"/>
            </a:pPr>
            <a:r>
              <a:rPr lang="en-US" dirty="0">
                <a:solidFill>
                  <a:schemeClr val="bg1"/>
                </a:solidFill>
                <a:latin typeface="Cambria" panose="02040503050406030204" pitchFamily="18" charset="0"/>
                <a:ea typeface="Cambria" panose="02040503050406030204" pitchFamily="18" charset="0"/>
              </a:rPr>
              <a:t>Number density </a:t>
            </a:r>
            <a:r>
              <a:rPr lang="el-GR" dirty="0">
                <a:solidFill>
                  <a:schemeClr val="bg1"/>
                </a:solidFill>
                <a:latin typeface="Cambria" panose="02040503050406030204" pitchFamily="18" charset="0"/>
                <a:ea typeface="Cambria" panose="02040503050406030204" pitchFamily="18" charset="0"/>
              </a:rPr>
              <a:t>𝞢</a:t>
            </a:r>
            <a:r>
              <a:rPr lang="en-US" dirty="0">
                <a:solidFill>
                  <a:schemeClr val="bg1"/>
                </a:solidFill>
                <a:latin typeface="Cambria" panose="02040503050406030204" pitchFamily="18" charset="0"/>
                <a:ea typeface="Cambria" panose="02040503050406030204" pitchFamily="18" charset="0"/>
              </a:rPr>
              <a:t>(</a:t>
            </a:r>
            <a:r>
              <a:rPr lang="en-US" dirty="0" err="1">
                <a:solidFill>
                  <a:schemeClr val="bg1"/>
                </a:solidFill>
                <a:latin typeface="Cambria" panose="02040503050406030204" pitchFamily="18" charset="0"/>
                <a:ea typeface="Cambria" panose="02040503050406030204" pitchFamily="18" charset="0"/>
              </a:rPr>
              <a:t>R</a:t>
            </a:r>
            <a:r>
              <a:rPr lang="en-US" baseline="-25000" dirty="0" err="1">
                <a:solidFill>
                  <a:schemeClr val="bg1"/>
                </a:solidFill>
                <a:latin typeface="Cambria" panose="02040503050406030204" pitchFamily="18" charset="0"/>
                <a:ea typeface="Cambria" panose="02040503050406030204" pitchFamily="18" charset="0"/>
              </a:rPr>
              <a:t>p</a:t>
            </a:r>
            <a:r>
              <a:rPr lang="en-US" dirty="0">
                <a:solidFill>
                  <a:schemeClr val="bg1"/>
                </a:solidFill>
                <a:latin typeface="Cambria" panose="02040503050406030204" pitchFamily="18" charset="0"/>
                <a:ea typeface="Cambria" panose="02040503050406030204" pitchFamily="18" charset="0"/>
              </a:rPr>
              <a:t>)</a:t>
            </a:r>
          </a:p>
          <a:p>
            <a:pPr marL="484875" indent="-457200" algn="just">
              <a:buFont typeface="Arial" panose="020B0604020202020204" pitchFamily="34" charset="0"/>
              <a:buAutoNum type="arabicPeriod"/>
            </a:pPr>
            <a:r>
              <a:rPr lang="en-US" dirty="0">
                <a:solidFill>
                  <a:schemeClr val="bg1"/>
                </a:solidFill>
                <a:latin typeface="Cambria" panose="02040503050406030204" pitchFamily="18" charset="0"/>
                <a:ea typeface="Cambria" panose="02040503050406030204" pitchFamily="18" charset="0"/>
              </a:rPr>
              <a:t>Velocity dispersion </a:t>
            </a:r>
            <a:r>
              <a:rPr lang="el-GR" dirty="0">
                <a:solidFill>
                  <a:schemeClr val="bg1"/>
                </a:solidFill>
                <a:latin typeface="Cambria" panose="02040503050406030204" pitchFamily="18" charset="0"/>
                <a:ea typeface="Cambria" panose="02040503050406030204" pitchFamily="18" charset="0"/>
              </a:rPr>
              <a:t>σ</a:t>
            </a:r>
            <a:r>
              <a:rPr lang="en-US" baseline="-25000" dirty="0">
                <a:solidFill>
                  <a:schemeClr val="bg1"/>
                </a:solidFill>
                <a:latin typeface="Cambria" panose="02040503050406030204" pitchFamily="18" charset="0"/>
                <a:ea typeface="Cambria" panose="02040503050406030204" pitchFamily="18" charset="0"/>
              </a:rPr>
              <a:t>v</a:t>
            </a:r>
            <a:r>
              <a:rPr lang="en-US" dirty="0">
                <a:solidFill>
                  <a:schemeClr val="bg1"/>
                </a:solidFill>
                <a:latin typeface="Cambria" panose="02040503050406030204" pitchFamily="18" charset="0"/>
                <a:ea typeface="Cambria" panose="02040503050406030204" pitchFamily="18" charset="0"/>
              </a:rPr>
              <a:t> (</a:t>
            </a:r>
            <a:r>
              <a:rPr lang="en-US" dirty="0" err="1">
                <a:solidFill>
                  <a:schemeClr val="bg1"/>
                </a:solidFill>
                <a:latin typeface="Cambria" panose="02040503050406030204" pitchFamily="18" charset="0"/>
                <a:ea typeface="Cambria" panose="02040503050406030204" pitchFamily="18" charset="0"/>
              </a:rPr>
              <a:t>R</a:t>
            </a:r>
            <a:r>
              <a:rPr lang="en-US" baseline="-25000" dirty="0" err="1">
                <a:solidFill>
                  <a:schemeClr val="bg1"/>
                </a:solidFill>
                <a:latin typeface="Cambria" panose="02040503050406030204" pitchFamily="18" charset="0"/>
                <a:ea typeface="Cambria" panose="02040503050406030204" pitchFamily="18" charset="0"/>
              </a:rPr>
              <a:t>p</a:t>
            </a:r>
            <a:r>
              <a:rPr lang="en-US" dirty="0">
                <a:solidFill>
                  <a:schemeClr val="bg1"/>
                </a:solidFill>
                <a:latin typeface="Cambria" panose="02040503050406030204" pitchFamily="18" charset="0"/>
                <a:ea typeface="Cambria" panose="02040503050406030204" pitchFamily="18" charset="0"/>
              </a:rPr>
              <a:t>)</a:t>
            </a:r>
          </a:p>
          <a:p>
            <a:pPr marL="484875" indent="-457200" algn="just">
              <a:buFont typeface="Arial" panose="020B0604020202020204" pitchFamily="34" charset="0"/>
              <a:buAutoNum type="arabicPeriod"/>
            </a:pPr>
            <a:r>
              <a:rPr lang="en-US" dirty="0">
                <a:solidFill>
                  <a:schemeClr val="bg1"/>
                </a:solidFill>
                <a:latin typeface="Cambria" panose="02040503050406030204" pitchFamily="18" charset="0"/>
                <a:ea typeface="Cambria" panose="02040503050406030204" pitchFamily="18" charset="0"/>
              </a:rPr>
              <a:t>Standard deviation </a:t>
            </a:r>
            <a:r>
              <a:rPr lang="el-GR" dirty="0">
                <a:solidFill>
                  <a:schemeClr val="bg1"/>
                </a:solidFill>
                <a:latin typeface="Cambria" panose="02040503050406030204" pitchFamily="18" charset="0"/>
                <a:ea typeface="Cambria" panose="02040503050406030204" pitchFamily="18" charset="0"/>
              </a:rPr>
              <a:t>σ</a:t>
            </a:r>
            <a:r>
              <a:rPr lang="en-US" baseline="-25000" dirty="0" err="1">
                <a:solidFill>
                  <a:schemeClr val="bg1"/>
                </a:solidFill>
                <a:latin typeface="Cambria" panose="02040503050406030204" pitchFamily="18" charset="0"/>
                <a:ea typeface="Cambria" panose="02040503050406030204" pitchFamily="18" charset="0"/>
              </a:rPr>
              <a:t>Rp</a:t>
            </a:r>
            <a:r>
              <a:rPr lang="en-US" dirty="0">
                <a:solidFill>
                  <a:schemeClr val="bg1"/>
                </a:solidFill>
                <a:latin typeface="Cambria" panose="02040503050406030204" pitchFamily="18" charset="0"/>
                <a:ea typeface="Cambria" panose="02040503050406030204" pitchFamily="18" charset="0"/>
              </a:rPr>
              <a:t> (</a:t>
            </a:r>
            <a:r>
              <a:rPr lang="en-US" dirty="0" err="1">
                <a:solidFill>
                  <a:schemeClr val="bg1"/>
                </a:solidFill>
                <a:latin typeface="Cambria" panose="02040503050406030204" pitchFamily="18" charset="0"/>
                <a:ea typeface="Cambria" panose="02040503050406030204" pitchFamily="18" charset="0"/>
              </a:rPr>
              <a:t>v</a:t>
            </a:r>
            <a:r>
              <a:rPr lang="en-US" baseline="-25000" dirty="0" err="1">
                <a:solidFill>
                  <a:schemeClr val="bg1"/>
                </a:solidFill>
                <a:latin typeface="Cambria" panose="02040503050406030204" pitchFamily="18" charset="0"/>
                <a:ea typeface="Cambria" panose="02040503050406030204" pitchFamily="18" charset="0"/>
              </a:rPr>
              <a:t>z</a:t>
            </a:r>
            <a:r>
              <a:rPr lang="en-US" dirty="0">
                <a:solidFill>
                  <a:schemeClr val="bg1"/>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040BEDF7-EE27-4F81-879D-417688749C5E}"/>
              </a:ext>
            </a:extLst>
          </p:cNvPr>
          <p:cNvPicPr>
            <a:picLocks noChangeAspect="1"/>
          </p:cNvPicPr>
          <p:nvPr/>
        </p:nvPicPr>
        <p:blipFill>
          <a:blip r:embed="rId3"/>
          <a:stretch>
            <a:fillRect/>
          </a:stretch>
        </p:blipFill>
        <p:spPr>
          <a:xfrm>
            <a:off x="5880132" y="1007720"/>
            <a:ext cx="6089905" cy="5362180"/>
          </a:xfrm>
          <a:prstGeom prst="rect">
            <a:avLst/>
          </a:prstGeom>
        </p:spPr>
      </p:pic>
      <p:sp>
        <p:nvSpPr>
          <p:cNvPr id="11" name="Slide Number Placeholder 10">
            <a:extLst>
              <a:ext uri="{FF2B5EF4-FFF2-40B4-BE49-F238E27FC236}">
                <a16:creationId xmlns:a16="http://schemas.microsoft.com/office/drawing/2014/main" id="{0E241226-462B-4BB8-B097-2C0C43EB1D87}"/>
              </a:ext>
            </a:extLst>
          </p:cNvPr>
          <p:cNvSpPr>
            <a:spLocks noGrp="1"/>
          </p:cNvSpPr>
          <p:nvPr>
            <p:ph type="sldNum" sz="quarter" idx="12"/>
          </p:nvPr>
        </p:nvSpPr>
        <p:spPr>
          <a:xfrm>
            <a:off x="9448800" y="6478985"/>
            <a:ext cx="2743200" cy="365125"/>
          </a:xfrm>
        </p:spPr>
        <p:txBody>
          <a:bodyPr/>
          <a:lstStyle/>
          <a:p>
            <a:fld id="{61AC4842-56B8-4A78-8894-A32FB2392F3F}" type="slidenum">
              <a:rPr lang="en-US" sz="2000" smtClean="0">
                <a:solidFill>
                  <a:schemeClr val="bg1"/>
                </a:solidFill>
              </a:rPr>
              <a:t>20</a:t>
            </a:fld>
            <a:endParaRPr lang="en-US" sz="2000" dirty="0">
              <a:solidFill>
                <a:schemeClr val="bg1"/>
              </a:solidFill>
            </a:endParaRPr>
          </a:p>
        </p:txBody>
      </p:sp>
    </p:spTree>
    <p:extLst>
      <p:ext uri="{BB962C8B-B14F-4D97-AF65-F5344CB8AC3E}">
        <p14:creationId xmlns:p14="http://schemas.microsoft.com/office/powerpoint/2010/main" val="15662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3" name="Rectangle 2">
            <a:extLst>
              <a:ext uri="{FF2B5EF4-FFF2-40B4-BE49-F238E27FC236}">
                <a16:creationId xmlns:a16="http://schemas.microsoft.com/office/drawing/2014/main" id="{2CFCE36B-26BB-445E-8DC7-34AB636806EA}"/>
              </a:ext>
            </a:extLst>
          </p:cNvPr>
          <p:cNvSpPr/>
          <p:nvPr/>
        </p:nvSpPr>
        <p:spPr>
          <a:xfrm>
            <a:off x="124941" y="980176"/>
            <a:ext cx="5399559" cy="3293209"/>
          </a:xfrm>
          <a:prstGeom prst="rect">
            <a:avLst/>
          </a:prstGeom>
        </p:spPr>
        <p:txBody>
          <a:bodyPr wrap="square">
            <a:spAutoFit/>
          </a:bodyPr>
          <a:lstStyle/>
          <a:p>
            <a:pPr marL="27675" algn="just"/>
            <a:r>
              <a:rPr lang="en-US" sz="3200" dirty="0">
                <a:solidFill>
                  <a:schemeClr val="bg1"/>
                </a:solidFill>
                <a:latin typeface="Cambria" panose="02040503050406030204" pitchFamily="18" charset="0"/>
                <a:ea typeface="Cambria" panose="02040503050406030204" pitchFamily="18" charset="0"/>
              </a:rPr>
              <a:t>The weight decreases as we go further away from the cluster center along:</a:t>
            </a:r>
          </a:p>
          <a:p>
            <a:pPr marL="27675" algn="just"/>
            <a:endParaRPr lang="en-US" sz="2800" dirty="0">
              <a:solidFill>
                <a:schemeClr val="bg1"/>
              </a:solidFill>
              <a:latin typeface="Cambria" panose="02040503050406030204" pitchFamily="18" charset="0"/>
              <a:ea typeface="Cambria" panose="02040503050406030204" pitchFamily="18" charset="0"/>
            </a:endParaRPr>
          </a:p>
          <a:p>
            <a:pPr marL="27675" algn="just"/>
            <a:r>
              <a:rPr lang="en-US" sz="2800" dirty="0">
                <a:solidFill>
                  <a:schemeClr val="bg1"/>
                </a:solidFill>
                <a:latin typeface="Cambria" panose="02040503050406030204" pitchFamily="18" charset="0"/>
                <a:ea typeface="Cambria" panose="02040503050406030204" pitchFamily="18" charset="0"/>
              </a:rPr>
              <a:t>The projected distance, x-axis</a:t>
            </a:r>
          </a:p>
          <a:p>
            <a:pPr marL="27675" algn="just"/>
            <a:endParaRPr lang="en-US" sz="2800" dirty="0">
              <a:solidFill>
                <a:schemeClr val="bg1"/>
              </a:solidFill>
              <a:latin typeface="Cambria" panose="02040503050406030204" pitchFamily="18" charset="0"/>
              <a:ea typeface="Cambria" panose="02040503050406030204" pitchFamily="18" charset="0"/>
            </a:endParaRPr>
          </a:p>
          <a:p>
            <a:pPr marL="27675" algn="just"/>
            <a:r>
              <a:rPr lang="en-US" sz="2800" dirty="0">
                <a:solidFill>
                  <a:schemeClr val="bg1"/>
                </a:solidFill>
                <a:latin typeface="Cambria" panose="02040503050406030204" pitchFamily="18" charset="0"/>
                <a:ea typeface="Cambria" panose="02040503050406030204" pitchFamily="18" charset="0"/>
              </a:rPr>
              <a:t>The line of sight velocity, y-axis</a:t>
            </a:r>
          </a:p>
        </p:txBody>
      </p:sp>
      <p:sp>
        <p:nvSpPr>
          <p:cNvPr id="6" name="Rectangle 5">
            <a:extLst>
              <a:ext uri="{FF2B5EF4-FFF2-40B4-BE49-F238E27FC236}">
                <a16:creationId xmlns:a16="http://schemas.microsoft.com/office/drawing/2014/main" id="{EEDC1E0C-8081-4EDF-A89E-78394105968D}"/>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pic>
        <p:nvPicPr>
          <p:cNvPr id="7" name="Picture 6">
            <a:extLst>
              <a:ext uri="{FF2B5EF4-FFF2-40B4-BE49-F238E27FC236}">
                <a16:creationId xmlns:a16="http://schemas.microsoft.com/office/drawing/2014/main" id="{B62BAA02-F4CC-43B8-8580-8A85BA057D96}"/>
              </a:ext>
            </a:extLst>
          </p:cNvPr>
          <p:cNvPicPr>
            <a:picLocks noChangeAspect="1"/>
          </p:cNvPicPr>
          <p:nvPr/>
        </p:nvPicPr>
        <p:blipFill>
          <a:blip r:embed="rId3"/>
          <a:stretch>
            <a:fillRect/>
          </a:stretch>
        </p:blipFill>
        <p:spPr>
          <a:xfrm>
            <a:off x="5819215" y="951601"/>
            <a:ext cx="6247843" cy="5499303"/>
          </a:xfrm>
          <a:prstGeom prst="rect">
            <a:avLst/>
          </a:prstGeom>
        </p:spPr>
      </p:pic>
      <p:sp>
        <p:nvSpPr>
          <p:cNvPr id="8" name="Slide Number Placeholder 7">
            <a:extLst>
              <a:ext uri="{FF2B5EF4-FFF2-40B4-BE49-F238E27FC236}">
                <a16:creationId xmlns:a16="http://schemas.microsoft.com/office/drawing/2014/main" id="{766647C1-F95D-46D7-897F-CE32CAD80017}"/>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21</a:t>
            </a:fld>
            <a:endParaRPr lang="en-US" sz="2000" dirty="0">
              <a:solidFill>
                <a:schemeClr val="bg1"/>
              </a:solidFill>
            </a:endParaRPr>
          </a:p>
        </p:txBody>
      </p:sp>
    </p:spTree>
    <p:extLst>
      <p:ext uri="{BB962C8B-B14F-4D97-AF65-F5344CB8AC3E}">
        <p14:creationId xmlns:p14="http://schemas.microsoft.com/office/powerpoint/2010/main" val="5233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266700" y="994172"/>
            <a:ext cx="7887744" cy="734420"/>
          </a:xfrm>
        </p:spPr>
        <p:txBody>
          <a:bodyPr>
            <a:noAutofit/>
          </a:bodyPr>
          <a:lstStyle/>
          <a:p>
            <a:pPr marL="27675" indent="0">
              <a:buNone/>
            </a:pPr>
            <a:r>
              <a:rPr lang="en-US" sz="2000" b="1" dirty="0">
                <a:solidFill>
                  <a:schemeClr val="bg1"/>
                </a:solidFill>
                <a:latin typeface="Cambria" panose="02040503050406030204" pitchFamily="18" charset="0"/>
                <a:ea typeface="Cambria" panose="02040503050406030204" pitchFamily="18" charset="0"/>
              </a:rPr>
              <a:t>Efficiency of The GalWeight</a:t>
            </a:r>
          </a:p>
          <a:p>
            <a:pPr marL="27675" indent="0">
              <a:buNone/>
            </a:pPr>
            <a:r>
              <a:rPr lang="en-US" sz="2000" b="1" dirty="0">
                <a:solidFill>
                  <a:schemeClr val="bg1"/>
                </a:solidFill>
                <a:latin typeface="Cambria" panose="02040503050406030204" pitchFamily="18" charset="0"/>
                <a:ea typeface="Cambria" panose="02040503050406030204" pitchFamily="18" charset="0"/>
              </a:rPr>
              <a:t>Application to Multidark (MDPL2) and Bolshoi Simulations</a:t>
            </a:r>
          </a:p>
        </p:txBody>
      </p:sp>
      <p:pic>
        <p:nvPicPr>
          <p:cNvPr id="4" name="Picture 3">
            <a:extLst>
              <a:ext uri="{FF2B5EF4-FFF2-40B4-BE49-F238E27FC236}">
                <a16:creationId xmlns:a16="http://schemas.microsoft.com/office/drawing/2014/main" id="{84B9F096-6BD5-469B-85C7-45111B93A199}"/>
              </a:ext>
            </a:extLst>
          </p:cNvPr>
          <p:cNvPicPr>
            <a:picLocks noChangeAspect="1"/>
          </p:cNvPicPr>
          <p:nvPr/>
        </p:nvPicPr>
        <p:blipFill>
          <a:blip r:embed="rId3"/>
          <a:stretch>
            <a:fillRect/>
          </a:stretch>
        </p:blipFill>
        <p:spPr>
          <a:xfrm>
            <a:off x="747712" y="1957280"/>
            <a:ext cx="10696575" cy="4772966"/>
          </a:xfrm>
          <a:prstGeom prst="rect">
            <a:avLst/>
          </a:prstGeom>
        </p:spPr>
      </p:pic>
      <p:sp>
        <p:nvSpPr>
          <p:cNvPr id="7" name="Rectangle 6">
            <a:extLst>
              <a:ext uri="{FF2B5EF4-FFF2-40B4-BE49-F238E27FC236}">
                <a16:creationId xmlns:a16="http://schemas.microsoft.com/office/drawing/2014/main" id="{3F6ECE3D-10F1-4FC0-A455-6EA0256793A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8" name="Slide Number Placeholder 7">
            <a:extLst>
              <a:ext uri="{FF2B5EF4-FFF2-40B4-BE49-F238E27FC236}">
                <a16:creationId xmlns:a16="http://schemas.microsoft.com/office/drawing/2014/main" id="{0A5F8137-8A5B-4B8D-B6A9-8A29FFE6913F}"/>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22</a:t>
            </a:fld>
            <a:endParaRPr lang="en-US" sz="2000" dirty="0">
              <a:solidFill>
                <a:schemeClr val="bg1"/>
              </a:solidFill>
            </a:endParaRPr>
          </a:p>
        </p:txBody>
      </p:sp>
    </p:spTree>
    <p:extLst>
      <p:ext uri="{BB962C8B-B14F-4D97-AF65-F5344CB8AC3E}">
        <p14:creationId xmlns:p14="http://schemas.microsoft.com/office/powerpoint/2010/main" val="28697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84536" y="994172"/>
            <a:ext cx="8877300" cy="369332"/>
          </a:xfrm>
        </p:spPr>
        <p:txBody>
          <a:bodyPr>
            <a:noAutofit/>
          </a:bodyPr>
          <a:lstStyle/>
          <a:p>
            <a:pPr marL="27675" indent="0">
              <a:buNone/>
            </a:pPr>
            <a:r>
              <a:rPr lang="en-US" b="1" dirty="0">
                <a:solidFill>
                  <a:schemeClr val="bg1"/>
                </a:solidFill>
                <a:latin typeface="Cambria" panose="02040503050406030204" pitchFamily="18" charset="0"/>
                <a:ea typeface="Cambria" panose="02040503050406030204" pitchFamily="18" charset="0"/>
              </a:rPr>
              <a:t>Comparing the GalWeight with other techniques </a:t>
            </a:r>
          </a:p>
        </p:txBody>
      </p:sp>
      <p:sp>
        <p:nvSpPr>
          <p:cNvPr id="7" name="Rectangle 6">
            <a:extLst>
              <a:ext uri="{FF2B5EF4-FFF2-40B4-BE49-F238E27FC236}">
                <a16:creationId xmlns:a16="http://schemas.microsoft.com/office/drawing/2014/main" id="{D903B2F9-6112-43FD-98F1-6E5EC95B3A25}"/>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8" name="Rectangle 7">
            <a:extLst>
              <a:ext uri="{FF2B5EF4-FFF2-40B4-BE49-F238E27FC236}">
                <a16:creationId xmlns:a16="http://schemas.microsoft.com/office/drawing/2014/main" id="{369B1DAA-369F-40A3-9DBF-5DD591E2B3F6}"/>
              </a:ext>
            </a:extLst>
          </p:cNvPr>
          <p:cNvSpPr/>
          <p:nvPr/>
        </p:nvSpPr>
        <p:spPr>
          <a:xfrm>
            <a:off x="84536" y="1604132"/>
            <a:ext cx="4154092" cy="3108543"/>
          </a:xfrm>
          <a:prstGeom prst="rect">
            <a:avLst/>
          </a:prstGeom>
        </p:spPr>
        <p:txBody>
          <a:bodyPr wrap="square">
            <a:spAutoFit/>
          </a:bodyPr>
          <a:lstStyle/>
          <a:p>
            <a:pPr marL="27675"/>
            <a:r>
              <a:rPr lang="en-US" sz="2800" b="1" dirty="0">
                <a:solidFill>
                  <a:srgbClr val="FFFF00"/>
                </a:solidFill>
                <a:latin typeface="Cambria" panose="02040503050406030204" pitchFamily="18" charset="0"/>
                <a:ea typeface="Cambria" panose="02040503050406030204" pitchFamily="18" charset="0"/>
              </a:rPr>
              <a:t>Den Hartog </a:t>
            </a:r>
          </a:p>
          <a:p>
            <a:pPr marL="27675"/>
            <a:r>
              <a:rPr lang="en-US" sz="2800" b="1" dirty="0">
                <a:solidFill>
                  <a:schemeClr val="bg1"/>
                </a:solidFill>
                <a:latin typeface="Cambria" panose="02040503050406030204" pitchFamily="18" charset="0"/>
                <a:ea typeface="Cambria" panose="02040503050406030204" pitchFamily="18" charset="0"/>
              </a:rPr>
              <a:t>(</a:t>
            </a:r>
            <a:r>
              <a:rPr lang="en-US" sz="2800" b="1" dirty="0">
                <a:solidFill>
                  <a:srgbClr val="FFC000"/>
                </a:solidFill>
                <a:latin typeface="Cambria" panose="02040503050406030204" pitchFamily="18" charset="0"/>
                <a:ea typeface="Cambria" panose="02040503050406030204" pitchFamily="18" charset="0"/>
              </a:rPr>
              <a:t>den Hartog+1996</a:t>
            </a:r>
            <a:r>
              <a:rPr lang="en-US" sz="2800" b="1" dirty="0">
                <a:solidFill>
                  <a:schemeClr val="bg1"/>
                </a:solidFill>
                <a:latin typeface="Cambria" panose="02040503050406030204" pitchFamily="18" charset="0"/>
                <a:ea typeface="Cambria" panose="02040503050406030204" pitchFamily="18" charset="0"/>
              </a:rPr>
              <a:t>)</a:t>
            </a:r>
            <a:endParaRPr lang="en-US" sz="2800" b="1" dirty="0">
              <a:solidFill>
                <a:srgbClr val="FFFF00"/>
              </a:solidFill>
              <a:latin typeface="Cambria" panose="02040503050406030204" pitchFamily="18" charset="0"/>
              <a:ea typeface="Cambria" panose="02040503050406030204" pitchFamily="18" charset="0"/>
            </a:endParaRPr>
          </a:p>
          <a:p>
            <a:pPr marL="27675" indent="0">
              <a:buNone/>
            </a:pPr>
            <a:endParaRPr lang="en-US" sz="2800" b="1" dirty="0">
              <a:solidFill>
                <a:srgbClr val="FFFF00"/>
              </a:solidFill>
              <a:latin typeface="Cambria" panose="02040503050406030204" pitchFamily="18" charset="0"/>
              <a:ea typeface="Cambria" panose="02040503050406030204" pitchFamily="18" charset="0"/>
            </a:endParaRPr>
          </a:p>
          <a:p>
            <a:pPr marL="27675" indent="0">
              <a:buNone/>
            </a:pPr>
            <a:r>
              <a:rPr lang="en-US" sz="2800" b="1" dirty="0">
                <a:solidFill>
                  <a:srgbClr val="FFFF00"/>
                </a:solidFill>
                <a:latin typeface="Cambria" panose="02040503050406030204" pitchFamily="18" charset="0"/>
                <a:ea typeface="Cambria" panose="02040503050406030204" pitchFamily="18" charset="0"/>
              </a:rPr>
              <a:t>Caustic </a:t>
            </a:r>
            <a:r>
              <a:rPr lang="en-US" sz="2800" b="1" dirty="0">
                <a:solidFill>
                  <a:schemeClr val="bg1"/>
                </a:solidFill>
                <a:latin typeface="Cambria" panose="02040503050406030204" pitchFamily="18" charset="0"/>
                <a:ea typeface="Cambria" panose="02040503050406030204" pitchFamily="18" charset="0"/>
              </a:rPr>
              <a:t>(</a:t>
            </a:r>
            <a:r>
              <a:rPr lang="en-US" sz="2800" b="1" dirty="0">
                <a:solidFill>
                  <a:srgbClr val="FFC000"/>
                </a:solidFill>
                <a:latin typeface="Cambria" panose="02040503050406030204" pitchFamily="18" charset="0"/>
                <a:ea typeface="Cambria" panose="02040503050406030204" pitchFamily="18" charset="0"/>
              </a:rPr>
              <a:t>Diaferio1999</a:t>
            </a:r>
            <a:r>
              <a:rPr lang="en-US" sz="2800" b="1" dirty="0">
                <a:solidFill>
                  <a:schemeClr val="bg1"/>
                </a:solidFill>
                <a:latin typeface="Cambria" panose="02040503050406030204" pitchFamily="18" charset="0"/>
                <a:ea typeface="Cambria" panose="02040503050406030204" pitchFamily="18" charset="0"/>
              </a:rPr>
              <a:t>)</a:t>
            </a:r>
          </a:p>
          <a:p>
            <a:pPr marL="27675" indent="0">
              <a:buNone/>
            </a:pPr>
            <a:endParaRPr lang="en-US" sz="2800" b="1" dirty="0">
              <a:solidFill>
                <a:srgbClr val="FFFF00"/>
              </a:solidFill>
              <a:latin typeface="Cambria" panose="02040503050406030204" pitchFamily="18" charset="0"/>
              <a:ea typeface="Cambria" panose="02040503050406030204" pitchFamily="18" charset="0"/>
            </a:endParaRPr>
          </a:p>
          <a:p>
            <a:pPr marL="27675" indent="0">
              <a:buNone/>
            </a:pPr>
            <a:r>
              <a:rPr lang="en-US" sz="2800" b="1" dirty="0">
                <a:solidFill>
                  <a:srgbClr val="FFFF00"/>
                </a:solidFill>
                <a:latin typeface="Cambria" panose="02040503050406030204" pitchFamily="18" charset="0"/>
                <a:ea typeface="Cambria" panose="02040503050406030204" pitchFamily="18" charset="0"/>
              </a:rPr>
              <a:t>SIM </a:t>
            </a:r>
            <a:r>
              <a:rPr lang="en-US" sz="2800" b="1" dirty="0">
                <a:solidFill>
                  <a:schemeClr val="bg1"/>
                </a:solidFill>
                <a:latin typeface="Cambria" panose="02040503050406030204" pitchFamily="18" charset="0"/>
                <a:ea typeface="Cambria" panose="02040503050406030204" pitchFamily="18" charset="0"/>
              </a:rPr>
              <a:t>(e.g., </a:t>
            </a:r>
            <a:r>
              <a:rPr lang="en-US" sz="2800" b="1" dirty="0">
                <a:solidFill>
                  <a:srgbClr val="FFC000"/>
                </a:solidFill>
                <a:latin typeface="Cambria" panose="02040503050406030204" pitchFamily="18" charset="0"/>
                <a:ea typeface="Cambria" panose="02040503050406030204" pitchFamily="18" charset="0"/>
              </a:rPr>
              <a:t>Yahil 1985, Regos 1989</a:t>
            </a:r>
            <a:r>
              <a:rPr lang="en-US" sz="2800" b="1" dirty="0">
                <a:solidFill>
                  <a:schemeClr val="bg1"/>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0169405D-584D-4312-9DCD-C0D3B145B074}"/>
              </a:ext>
            </a:extLst>
          </p:cNvPr>
          <p:cNvPicPr>
            <a:picLocks noChangeAspect="1"/>
          </p:cNvPicPr>
          <p:nvPr/>
        </p:nvPicPr>
        <p:blipFill>
          <a:blip r:embed="rId3"/>
          <a:stretch>
            <a:fillRect/>
          </a:stretch>
        </p:blipFill>
        <p:spPr>
          <a:xfrm>
            <a:off x="3965492" y="1758990"/>
            <a:ext cx="8141972" cy="4706342"/>
          </a:xfrm>
          <a:prstGeom prst="rect">
            <a:avLst/>
          </a:prstGeom>
        </p:spPr>
      </p:pic>
      <p:sp>
        <p:nvSpPr>
          <p:cNvPr id="9" name="Slide Number Placeholder 8">
            <a:extLst>
              <a:ext uri="{FF2B5EF4-FFF2-40B4-BE49-F238E27FC236}">
                <a16:creationId xmlns:a16="http://schemas.microsoft.com/office/drawing/2014/main" id="{D25DCA1D-B170-47E7-B155-B24034877D83}"/>
              </a:ext>
            </a:extLst>
          </p:cNvPr>
          <p:cNvSpPr>
            <a:spLocks noGrp="1"/>
          </p:cNvSpPr>
          <p:nvPr>
            <p:ph type="sldNum" sz="quarter" idx="12"/>
          </p:nvPr>
        </p:nvSpPr>
        <p:spPr>
          <a:xfrm>
            <a:off x="9401842" y="6492875"/>
            <a:ext cx="2743200" cy="365125"/>
          </a:xfrm>
        </p:spPr>
        <p:txBody>
          <a:bodyPr/>
          <a:lstStyle/>
          <a:p>
            <a:fld id="{61AC4842-56B8-4A78-8894-A32FB2392F3F}" type="slidenum">
              <a:rPr lang="en-US" sz="2000" smtClean="0">
                <a:solidFill>
                  <a:schemeClr val="bg1"/>
                </a:solidFill>
              </a:rPr>
              <a:t>23</a:t>
            </a:fld>
            <a:endParaRPr lang="en-US" sz="2000">
              <a:solidFill>
                <a:schemeClr val="bg1"/>
              </a:solidFill>
            </a:endParaRPr>
          </a:p>
        </p:txBody>
      </p:sp>
    </p:spTree>
    <p:extLst>
      <p:ext uri="{BB962C8B-B14F-4D97-AF65-F5344CB8AC3E}">
        <p14:creationId xmlns:p14="http://schemas.microsoft.com/office/powerpoint/2010/main" val="321482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228600" y="914332"/>
            <a:ext cx="6029869" cy="482203"/>
          </a:xfrm>
        </p:spPr>
        <p:txBody>
          <a:bodyPr>
            <a:noAutofit/>
          </a:bodyPr>
          <a:lstStyle/>
          <a:p>
            <a:pPr marL="27675" indent="0">
              <a:buNone/>
            </a:pPr>
            <a:r>
              <a:rPr lang="en-US" sz="2400" b="1" dirty="0">
                <a:solidFill>
                  <a:schemeClr val="bg1"/>
                </a:solidFill>
                <a:latin typeface="Cambria" panose="02040503050406030204" pitchFamily="18" charset="0"/>
                <a:ea typeface="Cambria" panose="02040503050406030204" pitchFamily="18" charset="0"/>
              </a:rPr>
              <a:t>Application to MDPL2 clusters</a:t>
            </a:r>
          </a:p>
        </p:txBody>
      </p:sp>
      <p:pic>
        <p:nvPicPr>
          <p:cNvPr id="3" name="Picture 2">
            <a:extLst>
              <a:ext uri="{FF2B5EF4-FFF2-40B4-BE49-F238E27FC236}">
                <a16:creationId xmlns:a16="http://schemas.microsoft.com/office/drawing/2014/main" id="{8AE7379A-FE6A-4B23-AE9A-81D1D9A16FB7}"/>
              </a:ext>
            </a:extLst>
          </p:cNvPr>
          <p:cNvPicPr>
            <a:picLocks noChangeAspect="1"/>
          </p:cNvPicPr>
          <p:nvPr/>
        </p:nvPicPr>
        <p:blipFill>
          <a:blip r:embed="rId3"/>
          <a:stretch>
            <a:fillRect/>
          </a:stretch>
        </p:blipFill>
        <p:spPr>
          <a:xfrm>
            <a:off x="1573252" y="1404801"/>
            <a:ext cx="9045495" cy="5372100"/>
          </a:xfrm>
          <a:prstGeom prst="rect">
            <a:avLst/>
          </a:prstGeom>
        </p:spPr>
      </p:pic>
      <p:sp>
        <p:nvSpPr>
          <p:cNvPr id="7" name="Rectangle 6">
            <a:extLst>
              <a:ext uri="{FF2B5EF4-FFF2-40B4-BE49-F238E27FC236}">
                <a16:creationId xmlns:a16="http://schemas.microsoft.com/office/drawing/2014/main" id="{D903B2F9-6112-43FD-98F1-6E5EC95B3A25}"/>
              </a:ext>
            </a:extLst>
          </p:cNvPr>
          <p:cNvSpPr/>
          <p:nvPr/>
        </p:nvSpPr>
        <p:spPr>
          <a:xfrm>
            <a:off x="228600" y="127754"/>
            <a:ext cx="1047851"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Paper 1 </a:t>
            </a:r>
          </a:p>
        </p:txBody>
      </p:sp>
      <p:sp>
        <p:nvSpPr>
          <p:cNvPr id="8" name="Slide Number Placeholder 7">
            <a:extLst>
              <a:ext uri="{FF2B5EF4-FFF2-40B4-BE49-F238E27FC236}">
                <a16:creationId xmlns:a16="http://schemas.microsoft.com/office/drawing/2014/main" id="{02F5D00C-3DCA-4E25-A9C5-1170974C4E33}"/>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24</a:t>
            </a:fld>
            <a:endParaRPr lang="en-US" sz="2000">
              <a:solidFill>
                <a:schemeClr val="bg1"/>
              </a:solidFill>
            </a:endParaRPr>
          </a:p>
        </p:txBody>
      </p:sp>
    </p:spTree>
    <p:extLst>
      <p:ext uri="{BB962C8B-B14F-4D97-AF65-F5344CB8AC3E}">
        <p14:creationId xmlns:p14="http://schemas.microsoft.com/office/powerpoint/2010/main" val="41431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161925" y="994172"/>
            <a:ext cx="3571875" cy="434578"/>
          </a:xfrm>
        </p:spPr>
        <p:txBody>
          <a:bodyPr>
            <a:noAutofit/>
          </a:bodyPr>
          <a:lstStyle/>
          <a:p>
            <a:pPr marL="27675" indent="0">
              <a:buNone/>
            </a:pPr>
            <a:r>
              <a:rPr lang="en-US" sz="2000" b="1" dirty="0">
                <a:solidFill>
                  <a:schemeClr val="bg1"/>
                </a:solidFill>
                <a:latin typeface="Cambria" panose="02040503050406030204" pitchFamily="18" charset="0"/>
                <a:ea typeface="Cambria" panose="02040503050406030204" pitchFamily="18" charset="0"/>
              </a:rPr>
              <a:t>Application to SDSS clusters</a:t>
            </a:r>
          </a:p>
        </p:txBody>
      </p:sp>
      <p:pic>
        <p:nvPicPr>
          <p:cNvPr id="2" name="Picture 1">
            <a:extLst>
              <a:ext uri="{FF2B5EF4-FFF2-40B4-BE49-F238E27FC236}">
                <a16:creationId xmlns:a16="http://schemas.microsoft.com/office/drawing/2014/main" id="{C9E79E02-B7AE-4EC7-AF31-AC6836528819}"/>
              </a:ext>
            </a:extLst>
          </p:cNvPr>
          <p:cNvPicPr>
            <a:picLocks noChangeAspect="1"/>
          </p:cNvPicPr>
          <p:nvPr/>
        </p:nvPicPr>
        <p:blipFill>
          <a:blip r:embed="rId3"/>
          <a:stretch>
            <a:fillRect/>
          </a:stretch>
        </p:blipFill>
        <p:spPr>
          <a:xfrm>
            <a:off x="1566003" y="1428750"/>
            <a:ext cx="9059992" cy="5257800"/>
          </a:xfrm>
          <a:prstGeom prst="rect">
            <a:avLst/>
          </a:prstGeom>
        </p:spPr>
      </p:pic>
      <p:sp>
        <p:nvSpPr>
          <p:cNvPr id="7" name="Rectangle 6">
            <a:extLst>
              <a:ext uri="{FF2B5EF4-FFF2-40B4-BE49-F238E27FC236}">
                <a16:creationId xmlns:a16="http://schemas.microsoft.com/office/drawing/2014/main" id="{C5559BE0-842B-46CB-8108-27B3A2CA85C7}"/>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8" name="Slide Number Placeholder 7">
            <a:extLst>
              <a:ext uri="{FF2B5EF4-FFF2-40B4-BE49-F238E27FC236}">
                <a16:creationId xmlns:a16="http://schemas.microsoft.com/office/drawing/2014/main" id="{E7D501B6-AD65-4732-89C0-1BF3BB3FE773}"/>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25</a:t>
            </a:fld>
            <a:endParaRPr lang="en-US" sz="2000">
              <a:solidFill>
                <a:schemeClr val="bg1"/>
              </a:solidFill>
            </a:endParaRPr>
          </a:p>
        </p:txBody>
      </p:sp>
    </p:spTree>
    <p:extLst>
      <p:ext uri="{BB962C8B-B14F-4D97-AF65-F5344CB8AC3E}">
        <p14:creationId xmlns:p14="http://schemas.microsoft.com/office/powerpoint/2010/main" val="27684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GalWeight</a:t>
            </a:r>
          </a:p>
        </p:txBody>
      </p:sp>
      <p:sp>
        <p:nvSpPr>
          <p:cNvPr id="6" name="Content Placeholder 2"/>
          <p:cNvSpPr>
            <a:spLocks noGrp="1"/>
          </p:cNvSpPr>
          <p:nvPr>
            <p:ph idx="1"/>
          </p:nvPr>
        </p:nvSpPr>
        <p:spPr>
          <a:xfrm>
            <a:off x="370931" y="1447017"/>
            <a:ext cx="10985046" cy="4840571"/>
          </a:xfrm>
        </p:spPr>
        <p:txBody>
          <a:bodyPr>
            <a:noAutofit/>
          </a:bodyPr>
          <a:lstStyle/>
          <a:p>
            <a:pPr marL="27675" indent="0">
              <a:buNone/>
            </a:pPr>
            <a:r>
              <a:rPr lang="en-US" sz="3600" b="1" dirty="0">
                <a:solidFill>
                  <a:schemeClr val="bg1"/>
                </a:solidFill>
                <a:latin typeface="Cambria" panose="02040503050406030204" pitchFamily="18" charset="0"/>
                <a:ea typeface="Cambria" panose="02040503050406030204" pitchFamily="18" charset="0"/>
              </a:rPr>
              <a:t>Advantages:</a:t>
            </a:r>
          </a:p>
          <a:p>
            <a:pPr marL="27675" indent="0">
              <a:buNone/>
            </a:pPr>
            <a:r>
              <a:rPr lang="en-US" dirty="0">
                <a:solidFill>
                  <a:schemeClr val="bg1"/>
                </a:solidFill>
                <a:latin typeface="Cambria" panose="02040503050406030204" pitchFamily="18" charset="0"/>
                <a:ea typeface="Cambria" panose="02040503050406030204" pitchFamily="18" charset="0"/>
              </a:rPr>
              <a:t> </a:t>
            </a:r>
          </a:p>
          <a:p>
            <a:pPr marL="484875" indent="-457200"/>
            <a:r>
              <a:rPr lang="en-US" dirty="0">
                <a:solidFill>
                  <a:schemeClr val="bg1"/>
                </a:solidFill>
                <a:latin typeface="Cambria" panose="02040503050406030204" pitchFamily="18" charset="0"/>
                <a:ea typeface="Cambria" panose="02040503050406030204" pitchFamily="18" charset="0"/>
              </a:rPr>
              <a:t>GalWeight is designed to maximize the number of bona fide cluster members while minimizing the number of interlopers. </a:t>
            </a:r>
          </a:p>
          <a:p>
            <a:pPr marL="484875" indent="-457200"/>
            <a:r>
              <a:rPr lang="en-US" dirty="0">
                <a:solidFill>
                  <a:schemeClr val="bg1"/>
                </a:solidFill>
                <a:latin typeface="Cambria" panose="02040503050406030204" pitchFamily="18" charset="0"/>
                <a:ea typeface="Cambria" panose="02040503050406030204" pitchFamily="18" charset="0"/>
              </a:rPr>
              <a:t>GalWeight can be applied to both massive galaxy clusters and poor galaxy groups. </a:t>
            </a:r>
          </a:p>
          <a:p>
            <a:pPr marL="484875" indent="-457200"/>
            <a:r>
              <a:rPr lang="en-US" dirty="0">
                <a:solidFill>
                  <a:schemeClr val="bg1"/>
                </a:solidFill>
                <a:latin typeface="Cambria" panose="02040503050406030204" pitchFamily="18" charset="0"/>
                <a:ea typeface="Cambria" panose="02040503050406030204" pitchFamily="18" charset="0"/>
              </a:rPr>
              <a:t>GalWeight is effective in identifying members in both the virial and infall regions with high efficiency.</a:t>
            </a:r>
            <a:endParaRPr lang="en-US" sz="2000" b="1" dirty="0">
              <a:solidFill>
                <a:schemeClr val="bg1"/>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C5559BE0-842B-46CB-8108-27B3A2CA85C7}"/>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1 </a:t>
            </a:r>
          </a:p>
        </p:txBody>
      </p:sp>
      <p:sp>
        <p:nvSpPr>
          <p:cNvPr id="4" name="Slide Number Placeholder 3">
            <a:extLst>
              <a:ext uri="{FF2B5EF4-FFF2-40B4-BE49-F238E27FC236}">
                <a16:creationId xmlns:a16="http://schemas.microsoft.com/office/drawing/2014/main" id="{C5EF22F1-75DE-47CA-98A3-CB6542CF3787}"/>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26</a:t>
            </a:fld>
            <a:endParaRPr lang="en-US" sz="2000">
              <a:solidFill>
                <a:schemeClr val="bg1"/>
              </a:solidFill>
            </a:endParaRPr>
          </a:p>
        </p:txBody>
      </p:sp>
    </p:spTree>
    <p:extLst>
      <p:ext uri="{BB962C8B-B14F-4D97-AF65-F5344CB8AC3E}">
        <p14:creationId xmlns:p14="http://schemas.microsoft.com/office/powerpoint/2010/main" val="8392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0025" y="507936"/>
            <a:ext cx="11544300" cy="4297289"/>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Paper 2 </a:t>
            </a:r>
          </a:p>
          <a:p>
            <a:endParaRPr lang="en-US" sz="4400" b="1" dirty="0">
              <a:solidFill>
                <a:schemeClr val="bg1"/>
              </a:solidFill>
              <a:latin typeface="Cambria" panose="02040503050406030204" pitchFamily="18" charset="0"/>
              <a:ea typeface="Cambria" panose="02040503050406030204" pitchFamily="18" charset="0"/>
            </a:endParaRPr>
          </a:p>
          <a:p>
            <a:r>
              <a:rPr lang="en-US" sz="4400" dirty="0">
                <a:solidFill>
                  <a:schemeClr val="bg1"/>
                </a:solidFill>
                <a:latin typeface="Cambria" panose="02040503050406030204" pitchFamily="18" charset="0"/>
                <a:ea typeface="Cambria" panose="02040503050406030204" pitchFamily="18" charset="0"/>
              </a:rPr>
              <a:t>GalWeight Application: A Publicly Available Catalog of Dynamical Parameters of 1800 Galaxy Clusters from SDSS-DR13, (GalWCat19)</a:t>
            </a:r>
          </a:p>
          <a:p>
            <a:r>
              <a:rPr lang="en-US" sz="4400" dirty="0">
                <a:solidFill>
                  <a:schemeClr val="bg1"/>
                </a:solidFill>
                <a:latin typeface="Cambria" panose="02040503050406030204" pitchFamily="18" charset="0"/>
                <a:ea typeface="Cambria" panose="02040503050406030204" pitchFamily="18" charset="0"/>
              </a:rPr>
              <a:t>(</a:t>
            </a:r>
            <a:r>
              <a:rPr lang="en-US" sz="4400" dirty="0">
                <a:solidFill>
                  <a:srgbClr val="FFC000"/>
                </a:solidFill>
                <a:latin typeface="Cambria" panose="02040503050406030204" pitchFamily="18" charset="0"/>
                <a:ea typeface="Cambria" panose="02040503050406030204" pitchFamily="18" charset="0"/>
              </a:rPr>
              <a:t>Abdullah, Wilson , Klypin+2020a</a:t>
            </a:r>
            <a:r>
              <a:rPr lang="en-US" sz="4400" dirty="0">
                <a:solidFill>
                  <a:schemeClr val="bg1"/>
                </a:solidFill>
                <a:latin typeface="Cambria" panose="02040503050406030204" pitchFamily="18" charset="0"/>
                <a:ea typeface="Cambria" panose="02040503050406030204" pitchFamily="18" charset="0"/>
              </a:rPr>
              <a:t>)</a:t>
            </a:r>
          </a:p>
        </p:txBody>
      </p:sp>
      <p:sp>
        <p:nvSpPr>
          <p:cNvPr id="4" name="Slide Number Placeholder 3">
            <a:extLst>
              <a:ext uri="{FF2B5EF4-FFF2-40B4-BE49-F238E27FC236}">
                <a16:creationId xmlns:a16="http://schemas.microsoft.com/office/drawing/2014/main" id="{6D4AD2BD-189D-49AE-B3AC-8703A692F605}"/>
              </a:ext>
            </a:extLst>
          </p:cNvPr>
          <p:cNvSpPr>
            <a:spLocks noGrp="1"/>
          </p:cNvSpPr>
          <p:nvPr>
            <p:ph type="sldNum" sz="quarter" idx="12"/>
          </p:nvPr>
        </p:nvSpPr>
        <p:spPr>
          <a:xfrm>
            <a:off x="9448800" y="6492243"/>
            <a:ext cx="2743200" cy="365125"/>
          </a:xfrm>
        </p:spPr>
        <p:txBody>
          <a:bodyPr/>
          <a:lstStyle/>
          <a:p>
            <a:fld id="{61AC4842-56B8-4A78-8894-A32FB2392F3F}" type="slidenum">
              <a:rPr lang="en-US" sz="2000" smtClean="0">
                <a:solidFill>
                  <a:schemeClr val="bg1"/>
                </a:solidFill>
              </a:rPr>
              <a:t>27</a:t>
            </a:fld>
            <a:endParaRPr lang="en-US" sz="2000" dirty="0">
              <a:solidFill>
                <a:schemeClr val="bg1"/>
              </a:solidFill>
            </a:endParaRPr>
          </a:p>
        </p:txBody>
      </p:sp>
    </p:spTree>
    <p:extLst>
      <p:ext uri="{BB962C8B-B14F-4D97-AF65-F5344CB8AC3E}">
        <p14:creationId xmlns:p14="http://schemas.microsoft.com/office/powerpoint/2010/main" val="2630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sp>
        <p:nvSpPr>
          <p:cNvPr id="4" name="Title 1">
            <a:extLst>
              <a:ext uri="{FF2B5EF4-FFF2-40B4-BE49-F238E27FC236}">
                <a16:creationId xmlns:a16="http://schemas.microsoft.com/office/drawing/2014/main" id="{91970AD5-5622-42E1-AB46-7708448F02F9}"/>
              </a:ext>
            </a:extLst>
          </p:cNvPr>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GalWCat19 Catalog</a:t>
            </a:r>
          </a:p>
        </p:txBody>
      </p:sp>
      <p:sp>
        <p:nvSpPr>
          <p:cNvPr id="2" name="Rectangle 1">
            <a:extLst>
              <a:ext uri="{FF2B5EF4-FFF2-40B4-BE49-F238E27FC236}">
                <a16:creationId xmlns:a16="http://schemas.microsoft.com/office/drawing/2014/main" id="{BEBC0697-632A-49DE-A81E-61626CE2640D}"/>
              </a:ext>
            </a:extLst>
          </p:cNvPr>
          <p:cNvSpPr/>
          <p:nvPr/>
        </p:nvSpPr>
        <p:spPr>
          <a:xfrm>
            <a:off x="145004" y="752842"/>
            <a:ext cx="6561778" cy="6124754"/>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The purpose of this paper is to introduce a spectroscopic cluster catalog from SDSS-DR13 spectroscopic data set.</a:t>
            </a:r>
          </a:p>
          <a:p>
            <a:endParaRPr lang="en-US" sz="2800" b="1" dirty="0">
              <a:solidFill>
                <a:schemeClr val="bg1"/>
              </a:solidFill>
              <a:latin typeface="Cambria" panose="02040503050406030204" pitchFamily="18" charset="0"/>
              <a:ea typeface="Cambria" panose="02040503050406030204" pitchFamily="18" charset="0"/>
            </a:endParaRPr>
          </a:p>
          <a:p>
            <a:r>
              <a:rPr lang="en-US" sz="2800" dirty="0">
                <a:solidFill>
                  <a:schemeClr val="bg1"/>
                </a:solidFill>
                <a:latin typeface="Cambria" panose="02040503050406030204" pitchFamily="18" charset="0"/>
                <a:ea typeface="Cambria" panose="02040503050406030204" pitchFamily="18" charset="0"/>
              </a:rPr>
              <a:t>The goals:</a:t>
            </a:r>
          </a:p>
          <a:p>
            <a:endParaRPr lang="en-US" sz="2800" dirty="0">
              <a:solidFill>
                <a:schemeClr val="bg1"/>
              </a:solidFill>
              <a:latin typeface="Cambria" panose="02040503050406030204" pitchFamily="18" charset="0"/>
              <a:ea typeface="Cambria" panose="02040503050406030204" pitchFamily="18" charset="0"/>
            </a:endParaRPr>
          </a:p>
          <a:p>
            <a:pPr marL="342900" indent="-342900">
              <a:buAutoNum type="arabicPeriod"/>
            </a:pPr>
            <a:r>
              <a:rPr lang="en-US" sz="2800" dirty="0">
                <a:solidFill>
                  <a:schemeClr val="bg1"/>
                </a:solidFill>
                <a:latin typeface="Cambria" panose="02040503050406030204" pitchFamily="18" charset="0"/>
                <a:ea typeface="Cambria" panose="02040503050406030204" pitchFamily="18" charset="0"/>
              </a:rPr>
              <a:t>Find clusters’ locations using the Finger-of God effect.</a:t>
            </a:r>
          </a:p>
          <a:p>
            <a:pPr marL="342900" indent="-342900">
              <a:buAutoNum type="arabicPeriod"/>
            </a:pPr>
            <a:r>
              <a:rPr lang="en-US" sz="2800" dirty="0">
                <a:solidFill>
                  <a:schemeClr val="bg1"/>
                </a:solidFill>
                <a:latin typeface="Cambria" panose="02040503050406030204" pitchFamily="18" charset="0"/>
                <a:ea typeface="Cambria" panose="02040503050406030204" pitchFamily="18" charset="0"/>
              </a:rPr>
              <a:t>Apply GalWeight to assign clusters’ membership.</a:t>
            </a:r>
          </a:p>
          <a:p>
            <a:pPr marL="342900" indent="-342900">
              <a:buAutoNum type="arabicPeriod"/>
            </a:pPr>
            <a:r>
              <a:rPr lang="en-US" sz="2800" dirty="0">
                <a:solidFill>
                  <a:schemeClr val="bg1"/>
                </a:solidFill>
                <a:latin typeface="Cambria" panose="02040503050406030204" pitchFamily="18" charset="0"/>
                <a:ea typeface="Cambria" panose="02040503050406030204" pitchFamily="18" charset="0"/>
              </a:rPr>
              <a:t>Calculate the dynamical properties and the mass of each cluster in the catalog.</a:t>
            </a:r>
            <a:endParaRPr lang="en-US" sz="2800" b="1" dirty="0">
              <a:solidFill>
                <a:srgbClr val="FFFF00"/>
              </a:solidFill>
              <a:latin typeface="Cambria" panose="02040503050406030204" pitchFamily="18" charset="0"/>
              <a:ea typeface="Cambria" panose="02040503050406030204" pitchFamily="18" charset="0"/>
            </a:endParaRPr>
          </a:p>
          <a:p>
            <a:endParaRPr lang="en-US" sz="2800" b="1" dirty="0">
              <a:solidFill>
                <a:srgbClr val="FFFF00"/>
              </a:solidFill>
              <a:latin typeface="Cambria" panose="02040503050406030204" pitchFamily="18" charset="0"/>
              <a:ea typeface="Cambria" panose="02040503050406030204" pitchFamily="18" charset="0"/>
            </a:endParaRPr>
          </a:p>
          <a:p>
            <a:r>
              <a:rPr lang="en-US" sz="2800" b="1" dirty="0">
                <a:solidFill>
                  <a:srgbClr val="FFFF00"/>
                </a:solidFill>
                <a:latin typeface="Cambria" panose="02040503050406030204" pitchFamily="18" charset="0"/>
                <a:ea typeface="Cambria" panose="02040503050406030204" pitchFamily="18" charset="0"/>
              </a:rPr>
              <a:t>        How can we locate clusters?</a:t>
            </a:r>
          </a:p>
        </p:txBody>
      </p:sp>
      <p:pic>
        <p:nvPicPr>
          <p:cNvPr id="7" name="Picture 6">
            <a:extLst>
              <a:ext uri="{FF2B5EF4-FFF2-40B4-BE49-F238E27FC236}">
                <a16:creationId xmlns:a16="http://schemas.microsoft.com/office/drawing/2014/main" id="{348091B4-CDBD-4555-81E9-E6CD14E8C533}"/>
              </a:ext>
            </a:extLst>
          </p:cNvPr>
          <p:cNvPicPr>
            <a:picLocks noChangeAspect="1"/>
          </p:cNvPicPr>
          <p:nvPr/>
        </p:nvPicPr>
        <p:blipFill>
          <a:blip r:embed="rId3"/>
          <a:stretch>
            <a:fillRect/>
          </a:stretch>
        </p:blipFill>
        <p:spPr>
          <a:xfrm>
            <a:off x="6480926" y="842179"/>
            <a:ext cx="5566069" cy="5608078"/>
          </a:xfrm>
          <a:prstGeom prst="rect">
            <a:avLst/>
          </a:prstGeom>
        </p:spPr>
      </p:pic>
      <p:sp>
        <p:nvSpPr>
          <p:cNvPr id="8" name="Rectangle 7">
            <a:extLst>
              <a:ext uri="{FF2B5EF4-FFF2-40B4-BE49-F238E27FC236}">
                <a16:creationId xmlns:a16="http://schemas.microsoft.com/office/drawing/2014/main" id="{39ABF34F-F08A-4D8F-876E-16DDEB3DEE66}"/>
              </a:ext>
            </a:extLst>
          </p:cNvPr>
          <p:cNvSpPr/>
          <p:nvPr/>
        </p:nvSpPr>
        <p:spPr>
          <a:xfrm>
            <a:off x="6952658" y="6442957"/>
            <a:ext cx="4594618"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solidFill>
                  <a:schemeClr val="bg1"/>
                </a:solidFill>
                <a:latin typeface="Cambria" panose="02040503050406030204" pitchFamily="18" charset="0"/>
                <a:ea typeface="Cambria" panose="02040503050406030204" pitchFamily="18" charset="0"/>
              </a:rPr>
              <a:t>SDSS-DR13 Spectroscopic Galaxy Survey</a:t>
            </a:r>
          </a:p>
        </p:txBody>
      </p:sp>
      <p:sp>
        <p:nvSpPr>
          <p:cNvPr id="10" name="Slide Number Placeholder 9">
            <a:extLst>
              <a:ext uri="{FF2B5EF4-FFF2-40B4-BE49-F238E27FC236}">
                <a16:creationId xmlns:a16="http://schemas.microsoft.com/office/drawing/2014/main" id="{D62E53F3-255F-43F6-93E9-DFAEC73D8FF8}"/>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28</a:t>
            </a:fld>
            <a:endParaRPr lang="en-US" sz="2000" dirty="0">
              <a:solidFill>
                <a:schemeClr val="bg1"/>
              </a:solidFill>
            </a:endParaRPr>
          </a:p>
        </p:txBody>
      </p:sp>
    </p:spTree>
    <p:extLst>
      <p:ext uri="{BB962C8B-B14F-4D97-AF65-F5344CB8AC3E}">
        <p14:creationId xmlns:p14="http://schemas.microsoft.com/office/powerpoint/2010/main" val="11357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6AD7D5-A264-4EC0-9DCD-7ED79C453766}"/>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sp>
        <p:nvSpPr>
          <p:cNvPr id="12" name="Title 1">
            <a:extLst>
              <a:ext uri="{FF2B5EF4-FFF2-40B4-BE49-F238E27FC236}">
                <a16:creationId xmlns:a16="http://schemas.microsoft.com/office/drawing/2014/main" id="{8E19960B-82E9-4C81-8F13-8022BD76A5CE}"/>
              </a:ext>
            </a:extLst>
          </p:cNvPr>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GalWCat19 Catalog</a:t>
            </a:r>
          </a:p>
        </p:txBody>
      </p:sp>
      <p:pic>
        <p:nvPicPr>
          <p:cNvPr id="6" name="Picture 5">
            <a:extLst>
              <a:ext uri="{FF2B5EF4-FFF2-40B4-BE49-F238E27FC236}">
                <a16:creationId xmlns:a16="http://schemas.microsoft.com/office/drawing/2014/main" id="{225C8027-2B34-48C3-B2FE-253C91184B3C}"/>
              </a:ext>
            </a:extLst>
          </p:cNvPr>
          <p:cNvPicPr>
            <a:picLocks noChangeAspect="1"/>
          </p:cNvPicPr>
          <p:nvPr/>
        </p:nvPicPr>
        <p:blipFill>
          <a:blip r:embed="rId3"/>
          <a:stretch>
            <a:fillRect/>
          </a:stretch>
        </p:blipFill>
        <p:spPr>
          <a:xfrm>
            <a:off x="1276451" y="1655830"/>
            <a:ext cx="4111653" cy="4595285"/>
          </a:xfrm>
          <a:prstGeom prst="rect">
            <a:avLst/>
          </a:prstGeom>
        </p:spPr>
      </p:pic>
      <p:sp>
        <p:nvSpPr>
          <p:cNvPr id="14" name="Flowchart: Process 13">
            <a:extLst>
              <a:ext uri="{FF2B5EF4-FFF2-40B4-BE49-F238E27FC236}">
                <a16:creationId xmlns:a16="http://schemas.microsoft.com/office/drawing/2014/main" id="{BD50D830-F73D-4AF9-88F8-6E8C49C87722}"/>
              </a:ext>
            </a:extLst>
          </p:cNvPr>
          <p:cNvSpPr/>
          <p:nvPr/>
        </p:nvSpPr>
        <p:spPr>
          <a:xfrm rot="-960000">
            <a:off x="2593536" y="4087361"/>
            <a:ext cx="385315" cy="557791"/>
          </a:xfrm>
          <a:prstGeom prst="flowChartProcess">
            <a:avLst/>
          </a:prstGeom>
          <a:solidFill>
            <a:srgbClr val="FF0000">
              <a:alpha val="50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5E8BCB5-9C2E-47E8-B831-98997935F9FD}"/>
              </a:ext>
            </a:extLst>
          </p:cNvPr>
          <p:cNvPicPr>
            <a:picLocks noChangeAspect="1"/>
          </p:cNvPicPr>
          <p:nvPr/>
        </p:nvPicPr>
        <p:blipFill>
          <a:blip r:embed="rId4"/>
          <a:stretch>
            <a:fillRect/>
          </a:stretch>
        </p:blipFill>
        <p:spPr>
          <a:xfrm>
            <a:off x="6427523" y="1655830"/>
            <a:ext cx="4143375" cy="4595285"/>
          </a:xfrm>
          <a:prstGeom prst="rect">
            <a:avLst/>
          </a:prstGeom>
        </p:spPr>
      </p:pic>
      <p:sp>
        <p:nvSpPr>
          <p:cNvPr id="16" name="Notched Right Arrow 19">
            <a:extLst>
              <a:ext uri="{FF2B5EF4-FFF2-40B4-BE49-F238E27FC236}">
                <a16:creationId xmlns:a16="http://schemas.microsoft.com/office/drawing/2014/main" id="{F5AE21DA-D48A-41E6-8C1F-73D5C6A491CF}"/>
              </a:ext>
            </a:extLst>
          </p:cNvPr>
          <p:cNvSpPr/>
          <p:nvPr/>
        </p:nvSpPr>
        <p:spPr>
          <a:xfrm rot="20949562">
            <a:off x="3035314" y="3705967"/>
            <a:ext cx="3937417" cy="531862"/>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00856613-FAA0-4245-ADC6-1571C788BC7F}"/>
              </a:ext>
            </a:extLst>
          </p:cNvPr>
          <p:cNvSpPr txBox="1"/>
          <p:nvPr/>
        </p:nvSpPr>
        <p:spPr>
          <a:xfrm rot="4561362">
            <a:off x="5832568" y="4528244"/>
            <a:ext cx="194266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V</a:t>
            </a:r>
            <a:r>
              <a:rPr lang="en-US" sz="2400" baseline="-25000" dirty="0">
                <a:latin typeface="Cambria" panose="02040503050406030204" pitchFamily="18" charset="0"/>
                <a:ea typeface="Cambria" panose="02040503050406030204" pitchFamily="18" charset="0"/>
              </a:rPr>
              <a:t>los</a:t>
            </a:r>
            <a:r>
              <a:rPr lang="en-US" sz="2400" dirty="0">
                <a:latin typeface="Cambria" panose="02040503050406030204" pitchFamily="18" charset="0"/>
                <a:ea typeface="Cambria" panose="02040503050406030204" pitchFamily="18" charset="0"/>
              </a:rPr>
              <a:t> (Km/s)</a:t>
            </a:r>
          </a:p>
        </p:txBody>
      </p:sp>
      <p:sp>
        <p:nvSpPr>
          <p:cNvPr id="22" name="TextBox 21">
            <a:extLst>
              <a:ext uri="{FF2B5EF4-FFF2-40B4-BE49-F238E27FC236}">
                <a16:creationId xmlns:a16="http://schemas.microsoft.com/office/drawing/2014/main" id="{86E574D2-F1F8-4CE8-9BC1-DD082DA6EFE0}"/>
              </a:ext>
            </a:extLst>
          </p:cNvPr>
          <p:cNvSpPr txBox="1"/>
          <p:nvPr/>
        </p:nvSpPr>
        <p:spPr>
          <a:xfrm rot="3816068">
            <a:off x="890760" y="4456620"/>
            <a:ext cx="194266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V</a:t>
            </a:r>
            <a:r>
              <a:rPr lang="en-US" sz="2400" baseline="-25000" dirty="0">
                <a:latin typeface="Cambria" panose="02040503050406030204" pitchFamily="18" charset="0"/>
                <a:ea typeface="Cambria" panose="02040503050406030204" pitchFamily="18" charset="0"/>
              </a:rPr>
              <a:t>los</a:t>
            </a:r>
            <a:r>
              <a:rPr lang="en-US" sz="2400" dirty="0">
                <a:latin typeface="Cambria" panose="02040503050406030204" pitchFamily="18" charset="0"/>
                <a:ea typeface="Cambria" panose="02040503050406030204" pitchFamily="18" charset="0"/>
              </a:rPr>
              <a:t> (Km/s)</a:t>
            </a:r>
          </a:p>
        </p:txBody>
      </p:sp>
      <p:sp>
        <p:nvSpPr>
          <p:cNvPr id="4" name="Slide Number Placeholder 3">
            <a:extLst>
              <a:ext uri="{FF2B5EF4-FFF2-40B4-BE49-F238E27FC236}">
                <a16:creationId xmlns:a16="http://schemas.microsoft.com/office/drawing/2014/main" id="{1A5CF39F-13F6-47A2-A664-A0AE64844B4B}"/>
              </a:ext>
            </a:extLst>
          </p:cNvPr>
          <p:cNvSpPr>
            <a:spLocks noGrp="1"/>
          </p:cNvSpPr>
          <p:nvPr>
            <p:ph type="sldNum" sz="quarter" idx="12"/>
          </p:nvPr>
        </p:nvSpPr>
        <p:spPr>
          <a:xfrm>
            <a:off x="9448800" y="6468450"/>
            <a:ext cx="2743200" cy="365125"/>
          </a:xfrm>
        </p:spPr>
        <p:txBody>
          <a:bodyPr/>
          <a:lstStyle/>
          <a:p>
            <a:fld id="{61AC4842-56B8-4A78-8894-A32FB2392F3F}" type="slidenum">
              <a:rPr lang="en-US" sz="2000" smtClean="0">
                <a:solidFill>
                  <a:schemeClr val="bg1"/>
                </a:solidFill>
              </a:rPr>
              <a:t>29</a:t>
            </a:fld>
            <a:endParaRPr lang="en-US" sz="2000" dirty="0">
              <a:solidFill>
                <a:schemeClr val="bg1"/>
              </a:solidFill>
            </a:endParaRPr>
          </a:p>
        </p:txBody>
      </p:sp>
    </p:spTree>
    <p:extLst>
      <p:ext uri="{BB962C8B-B14F-4D97-AF65-F5344CB8AC3E}">
        <p14:creationId xmlns:p14="http://schemas.microsoft.com/office/powerpoint/2010/main" val="18532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600364" y="339348"/>
            <a:ext cx="10991271" cy="757381"/>
          </a:xfrm>
        </p:spPr>
        <p:txBody>
          <a:bodyPr>
            <a:noAutofit/>
          </a:bodyPr>
          <a:lstStyle/>
          <a:p>
            <a:br>
              <a:rPr lang="en-US" sz="4800" b="1" dirty="0">
                <a:solidFill>
                  <a:schemeClr val="bg1"/>
                </a:solidFill>
                <a:latin typeface="Cambria" panose="02040503050406030204" pitchFamily="18" charset="0"/>
                <a:ea typeface="Cambria" panose="02040503050406030204" pitchFamily="18" charset="0"/>
              </a:rPr>
            </a:br>
            <a:r>
              <a:rPr lang="en-US" sz="4800" b="1" dirty="0">
                <a:solidFill>
                  <a:schemeClr val="bg1"/>
                </a:solidFill>
                <a:latin typeface="Cambria" panose="02040503050406030204" pitchFamily="18" charset="0"/>
                <a:ea typeface="Cambria" panose="02040503050406030204" pitchFamily="18" charset="0"/>
              </a:rPr>
              <a:t>Outlines</a:t>
            </a: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398650" y="1563424"/>
            <a:ext cx="10764650" cy="4197847"/>
          </a:xfrm>
        </p:spPr>
        <p:txBody>
          <a:bodyPr>
            <a:noAutofit/>
          </a:bodyPr>
          <a:lstStyle/>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Introduction</a:t>
            </a:r>
          </a:p>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Paper 1, GalWeight Technique</a:t>
            </a:r>
          </a:p>
          <a:p>
            <a:pPr marL="457200" indent="-457200" algn="just">
              <a:buFont typeface="Arial" panose="020B0604020202020204" pitchFamily="34" charset="0"/>
              <a:buAutoNum type="arabicPeriod"/>
            </a:pPr>
            <a:r>
              <a:rPr lang="en-US" sz="2800" dirty="0">
                <a:solidFill>
                  <a:schemeClr val="bg1"/>
                </a:solidFill>
                <a:latin typeface="Cambria" panose="02040503050406030204" pitchFamily="18" charset="0"/>
                <a:ea typeface="Cambria" panose="02040503050406030204" pitchFamily="18" charset="0"/>
              </a:rPr>
              <a:t>Paper 2, GalWCat19 spectroscopic SDSS galaxy cluster catalog</a:t>
            </a:r>
          </a:p>
          <a:p>
            <a:pPr marL="457200" indent="-457200" algn="just">
              <a:buFont typeface="Arial" panose="020B0604020202020204" pitchFamily="34" charset="0"/>
              <a:buAutoNum type="arabicPeriod"/>
            </a:pPr>
            <a:r>
              <a:rPr lang="en-US" sz="2800" dirty="0">
                <a:solidFill>
                  <a:schemeClr val="bg1"/>
                </a:solidFill>
                <a:latin typeface="Cambria" panose="02040503050406030204" pitchFamily="18" charset="0"/>
                <a:ea typeface="Cambria" panose="02040503050406030204" pitchFamily="18" charset="0"/>
              </a:rPr>
              <a:t>Paper 3, constraining cosmological parameters from GalWCat19</a:t>
            </a:r>
          </a:p>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Current and future work </a:t>
            </a:r>
          </a:p>
        </p:txBody>
      </p:sp>
      <p:sp>
        <p:nvSpPr>
          <p:cNvPr id="6" name="Slide Number Placeholder 5">
            <a:extLst>
              <a:ext uri="{FF2B5EF4-FFF2-40B4-BE49-F238E27FC236}">
                <a16:creationId xmlns:a16="http://schemas.microsoft.com/office/drawing/2014/main" id="{9D586B50-3A97-4ABE-9FF3-6B9646FF6820}"/>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3</a:t>
            </a:fld>
            <a:endParaRPr lang="en-US" sz="2000" dirty="0">
              <a:solidFill>
                <a:schemeClr val="bg1"/>
              </a:solidFill>
            </a:endParaRPr>
          </a:p>
        </p:txBody>
      </p:sp>
    </p:spTree>
    <p:extLst>
      <p:ext uri="{BB962C8B-B14F-4D97-AF65-F5344CB8AC3E}">
        <p14:creationId xmlns:p14="http://schemas.microsoft.com/office/powerpoint/2010/main" val="346014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04FAEB10-7F97-4707-9B94-9A43805F589F}"/>
              </a:ext>
            </a:extLst>
          </p:cNvPr>
          <p:cNvSpPr>
            <a:spLocks noGrp="1"/>
          </p:cNvSpPr>
          <p:nvPr>
            <p:ph type="title"/>
          </p:nvPr>
        </p:nvSpPr>
        <p:spPr>
          <a:xfrm>
            <a:off x="2152650" y="37247"/>
            <a:ext cx="7886700" cy="1158874"/>
          </a:xfrm>
          <a:noFill/>
        </p:spPr>
        <p:txBody>
          <a:bodyPr>
            <a:normAutofit/>
          </a:bodyPr>
          <a:lstStyle/>
          <a:p>
            <a:pPr algn="ctr" fontAlgn="base"/>
            <a:r>
              <a:rPr lang="en-US" b="1" kern="1200" dirty="0">
                <a:solidFill>
                  <a:schemeClr val="bg1"/>
                </a:solidFill>
                <a:effectLst/>
                <a:latin typeface="Cambria" panose="02040503050406030204" pitchFamily="18" charset="0"/>
                <a:ea typeface="Cambria" panose="02040503050406030204" pitchFamily="18" charset="0"/>
                <a:cs typeface="Arial"/>
              </a:rPr>
              <a:t>Cluster mass</a:t>
            </a:r>
            <a:endParaRPr lang="en-US" b="1" dirty="0">
              <a:solidFill>
                <a:schemeClr val="bg1"/>
              </a:solidFill>
              <a:effectLst/>
              <a:latin typeface="Cambria" panose="02040503050406030204" pitchFamily="18" charset="0"/>
              <a:ea typeface="Cambria" panose="02040503050406030204" pitchFamily="18" charset="0"/>
            </a:endParaRPr>
          </a:p>
        </p:txBody>
      </p:sp>
      <p:sp>
        <p:nvSpPr>
          <p:cNvPr id="3082" name="Text Placeholder 2"/>
          <p:cNvSpPr>
            <a:spLocks noGrp="1"/>
          </p:cNvSpPr>
          <p:nvPr>
            <p:ph type="body" idx="1"/>
          </p:nvPr>
        </p:nvSpPr>
        <p:spPr>
          <a:xfrm>
            <a:off x="228600" y="1196121"/>
            <a:ext cx="4577007" cy="1809750"/>
          </a:xfrm>
        </p:spPr>
        <p:txBody>
          <a:bodyPr>
            <a:noAutofit/>
          </a:bodyPr>
          <a:lstStyle/>
          <a:p>
            <a:pPr eaLnBrk="1" hangingPunct="1"/>
            <a:r>
              <a:rPr lang="en-US" b="1" dirty="0">
                <a:solidFill>
                  <a:srgbClr val="FFFF00"/>
                </a:solidFill>
                <a:latin typeface="Cambria" pitchFamily="18" charset="0"/>
                <a:cs typeface="Arial" pitchFamily="34" charset="0"/>
              </a:rPr>
              <a:t>Virial Mass Estimator</a:t>
            </a:r>
          </a:p>
          <a:p>
            <a:r>
              <a:rPr lang="en-US" b="1" dirty="0">
                <a:solidFill>
                  <a:schemeClr val="bg1"/>
                </a:solidFill>
                <a:latin typeface="Cambria" pitchFamily="18" charset="0"/>
                <a:cs typeface="Arial" pitchFamily="34" charset="0"/>
              </a:rPr>
              <a:t>applied to an isolated and </a:t>
            </a:r>
            <a:r>
              <a:rPr lang="en-US" kern="0" dirty="0">
                <a:solidFill>
                  <a:schemeClr val="bg1"/>
                </a:solidFill>
                <a:latin typeface="Cambria" panose="02040503050406030204" pitchFamily="18" charset="0"/>
                <a:ea typeface="Cambria" panose="02040503050406030204" pitchFamily="18" charset="0"/>
                <a:cs typeface="Andalus" pitchFamily="18" charset="-78"/>
              </a:rPr>
              <a:t>Hydrostatic equilibrium system</a:t>
            </a:r>
            <a:endParaRPr lang="en-US" b="1" dirty="0">
              <a:solidFill>
                <a:schemeClr val="bg1"/>
              </a:solidFill>
              <a:latin typeface="Cambria" pitchFamily="18" charset="0"/>
              <a:cs typeface="Arial" pitchFamily="34" charset="0"/>
            </a:endParaRPr>
          </a:p>
        </p:txBody>
      </p:sp>
      <p:sp>
        <p:nvSpPr>
          <p:cNvPr id="23" name="Text Placeholder 2">
            <a:extLst>
              <a:ext uri="{FF2B5EF4-FFF2-40B4-BE49-F238E27FC236}">
                <a16:creationId xmlns:a16="http://schemas.microsoft.com/office/drawing/2014/main" id="{3592DE99-3AB0-4EF4-AA6B-BFD1BCE07DFF}"/>
              </a:ext>
            </a:extLst>
          </p:cNvPr>
          <p:cNvSpPr txBox="1">
            <a:spLocks/>
          </p:cNvSpPr>
          <p:nvPr/>
        </p:nvSpPr>
        <p:spPr>
          <a:xfrm>
            <a:off x="108205" y="3617613"/>
            <a:ext cx="5195315" cy="249488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rgbClr val="FFFF00"/>
                </a:solidFill>
                <a:latin typeface="Cambria" pitchFamily="18" charset="0"/>
                <a:cs typeface="Arial" pitchFamily="34" charset="0"/>
              </a:rPr>
              <a:t>But, </a:t>
            </a:r>
          </a:p>
          <a:p>
            <a:r>
              <a:rPr lang="en-US" dirty="0">
                <a:solidFill>
                  <a:schemeClr val="bg1"/>
                </a:solidFill>
                <a:latin typeface="Cambria" pitchFamily="18" charset="0"/>
                <a:cs typeface="Arial" pitchFamily="34" charset="0"/>
              </a:rPr>
              <a:t>Cluster are extended and not isolated objects </a:t>
            </a:r>
          </a:p>
          <a:p>
            <a:r>
              <a:rPr lang="en-US" dirty="0">
                <a:solidFill>
                  <a:schemeClr val="bg1"/>
                </a:solidFill>
                <a:latin typeface="Cambria" pitchFamily="18" charset="0"/>
              </a:rPr>
              <a:t>Apply a correction: Surface Pressure term (</a:t>
            </a:r>
            <a:r>
              <a:rPr lang="en-US" dirty="0">
                <a:solidFill>
                  <a:srgbClr val="FFC000"/>
                </a:solidFill>
                <a:latin typeface="Cambria" pitchFamily="18" charset="0"/>
              </a:rPr>
              <a:t>The &amp; White 1986</a:t>
            </a:r>
            <a:r>
              <a:rPr lang="en-US" dirty="0">
                <a:solidFill>
                  <a:schemeClr val="bg1"/>
                </a:solidFill>
                <a:latin typeface="Cambria" pitchFamily="18" charset="0"/>
              </a:rPr>
              <a:t>)</a:t>
            </a:r>
          </a:p>
          <a:p>
            <a:endParaRPr lang="en-US" dirty="0">
              <a:solidFill>
                <a:schemeClr val="bg1"/>
              </a:solidFill>
              <a:latin typeface="Cambria" pitchFamily="18" charset="0"/>
              <a:cs typeface="Arial" pitchFamily="34" charset="0"/>
            </a:endParaRPr>
          </a:p>
        </p:txBody>
      </p:sp>
      <p:sp>
        <p:nvSpPr>
          <p:cNvPr id="24" name="Text Placeholder 2">
            <a:extLst>
              <a:ext uri="{FF2B5EF4-FFF2-40B4-BE49-F238E27FC236}">
                <a16:creationId xmlns:a16="http://schemas.microsoft.com/office/drawing/2014/main" id="{2D214C91-3313-4602-8FF9-E15DB591AE5A}"/>
              </a:ext>
            </a:extLst>
          </p:cNvPr>
          <p:cNvSpPr txBox="1">
            <a:spLocks/>
          </p:cNvSpPr>
          <p:nvPr/>
        </p:nvSpPr>
        <p:spPr>
          <a:xfrm>
            <a:off x="108205" y="3529945"/>
            <a:ext cx="5508824" cy="79214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solidFill>
                <a:schemeClr val="bg1"/>
              </a:solidFill>
              <a:latin typeface="Cambria" pitchFamily="18" charset="0"/>
            </a:endParaRPr>
          </a:p>
        </p:txBody>
      </p:sp>
      <p:pic>
        <p:nvPicPr>
          <p:cNvPr id="11" name="Picture 10">
            <a:extLst>
              <a:ext uri="{FF2B5EF4-FFF2-40B4-BE49-F238E27FC236}">
                <a16:creationId xmlns:a16="http://schemas.microsoft.com/office/drawing/2014/main" id="{B8C5A76D-FB4F-46B8-92A7-CFB444DE2F28}"/>
              </a:ext>
            </a:extLst>
          </p:cNvPr>
          <p:cNvPicPr>
            <a:picLocks noChangeAspect="1"/>
          </p:cNvPicPr>
          <p:nvPr/>
        </p:nvPicPr>
        <p:blipFill>
          <a:blip r:embed="rId3"/>
          <a:stretch>
            <a:fillRect/>
          </a:stretch>
        </p:blipFill>
        <p:spPr>
          <a:xfrm>
            <a:off x="5303520" y="1968926"/>
            <a:ext cx="6448425" cy="1809750"/>
          </a:xfrm>
          <a:prstGeom prst="rect">
            <a:avLst/>
          </a:prstGeom>
        </p:spPr>
      </p:pic>
      <p:pic>
        <p:nvPicPr>
          <p:cNvPr id="12" name="Picture 11">
            <a:extLst>
              <a:ext uri="{FF2B5EF4-FFF2-40B4-BE49-F238E27FC236}">
                <a16:creationId xmlns:a16="http://schemas.microsoft.com/office/drawing/2014/main" id="{CAB770F9-0FD8-45CA-9B9C-F4E1850B64AC}"/>
              </a:ext>
            </a:extLst>
          </p:cNvPr>
          <p:cNvPicPr>
            <a:picLocks noChangeAspect="1"/>
          </p:cNvPicPr>
          <p:nvPr/>
        </p:nvPicPr>
        <p:blipFill>
          <a:blip r:embed="rId4"/>
          <a:stretch>
            <a:fillRect/>
          </a:stretch>
        </p:blipFill>
        <p:spPr>
          <a:xfrm>
            <a:off x="7112862" y="4092251"/>
            <a:ext cx="3143250" cy="419100"/>
          </a:xfrm>
          <a:prstGeom prst="rect">
            <a:avLst/>
          </a:prstGeom>
        </p:spPr>
      </p:pic>
      <p:pic>
        <p:nvPicPr>
          <p:cNvPr id="13" name="Picture 12">
            <a:extLst>
              <a:ext uri="{FF2B5EF4-FFF2-40B4-BE49-F238E27FC236}">
                <a16:creationId xmlns:a16="http://schemas.microsoft.com/office/drawing/2014/main" id="{F38E4011-44D9-450B-A800-8E1274ED7FE9}"/>
              </a:ext>
            </a:extLst>
          </p:cNvPr>
          <p:cNvPicPr>
            <a:picLocks noChangeAspect="1"/>
          </p:cNvPicPr>
          <p:nvPr/>
        </p:nvPicPr>
        <p:blipFill>
          <a:blip r:embed="rId5"/>
          <a:stretch>
            <a:fillRect/>
          </a:stretch>
        </p:blipFill>
        <p:spPr>
          <a:xfrm>
            <a:off x="5303519" y="4760443"/>
            <a:ext cx="6448425" cy="1895475"/>
          </a:xfrm>
          <a:prstGeom prst="rect">
            <a:avLst/>
          </a:prstGeom>
        </p:spPr>
      </p:pic>
      <p:sp>
        <p:nvSpPr>
          <p:cNvPr id="28" name="Rectangle 27">
            <a:extLst>
              <a:ext uri="{FF2B5EF4-FFF2-40B4-BE49-F238E27FC236}">
                <a16:creationId xmlns:a16="http://schemas.microsoft.com/office/drawing/2014/main" id="{0B17726A-0705-4BFC-B876-8011183E7F5A}"/>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pic>
        <p:nvPicPr>
          <p:cNvPr id="14" name="Picture 13">
            <a:extLst>
              <a:ext uri="{FF2B5EF4-FFF2-40B4-BE49-F238E27FC236}">
                <a16:creationId xmlns:a16="http://schemas.microsoft.com/office/drawing/2014/main" id="{00A0FF9A-508E-425B-9272-051B53542D88}"/>
              </a:ext>
            </a:extLst>
          </p:cNvPr>
          <p:cNvPicPr>
            <a:picLocks noChangeAspect="1"/>
          </p:cNvPicPr>
          <p:nvPr/>
        </p:nvPicPr>
        <p:blipFill>
          <a:blip r:embed="rId6"/>
          <a:stretch>
            <a:fillRect/>
          </a:stretch>
        </p:blipFill>
        <p:spPr>
          <a:xfrm>
            <a:off x="7661912" y="1196121"/>
            <a:ext cx="2182883" cy="640094"/>
          </a:xfrm>
          <a:prstGeom prst="rect">
            <a:avLst/>
          </a:prstGeom>
        </p:spPr>
      </p:pic>
      <p:sp>
        <p:nvSpPr>
          <p:cNvPr id="4" name="Slide Number Placeholder 3">
            <a:extLst>
              <a:ext uri="{FF2B5EF4-FFF2-40B4-BE49-F238E27FC236}">
                <a16:creationId xmlns:a16="http://schemas.microsoft.com/office/drawing/2014/main" id="{F2BF5FB3-57AC-450D-B25C-3075D14D3818}"/>
              </a:ext>
            </a:extLst>
          </p:cNvPr>
          <p:cNvSpPr>
            <a:spLocks noGrp="1"/>
          </p:cNvSpPr>
          <p:nvPr>
            <p:ph type="sldNum" sz="quarter" idx="12"/>
          </p:nvPr>
        </p:nvSpPr>
        <p:spPr>
          <a:xfrm>
            <a:off x="9448800" y="6468154"/>
            <a:ext cx="2743200" cy="365125"/>
          </a:xfrm>
        </p:spPr>
        <p:txBody>
          <a:bodyPr/>
          <a:lstStyle/>
          <a:p>
            <a:fld id="{61AC4842-56B8-4A78-8894-A32FB2392F3F}" type="slidenum">
              <a:rPr lang="en-US" sz="2000" smtClean="0">
                <a:solidFill>
                  <a:schemeClr val="bg1"/>
                </a:solidFill>
              </a:rPr>
              <a:t>30</a:t>
            </a:fld>
            <a:endParaRPr lang="en-US" sz="2000" dirty="0">
              <a:solidFill>
                <a:schemeClr val="bg1"/>
              </a:solidFill>
            </a:endParaRPr>
          </a:p>
        </p:txBody>
      </p:sp>
    </p:spTree>
    <p:extLst>
      <p:ext uri="{BB962C8B-B14F-4D97-AF65-F5344CB8AC3E}">
        <p14:creationId xmlns:p14="http://schemas.microsoft.com/office/powerpoint/2010/main" val="381582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7247"/>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GalWCat19 cluster catalog</a:t>
            </a:r>
          </a:p>
        </p:txBody>
      </p:sp>
      <p:sp>
        <p:nvSpPr>
          <p:cNvPr id="5" name="Rectangle 4">
            <a:extLst>
              <a:ext uri="{FF2B5EF4-FFF2-40B4-BE49-F238E27FC236}">
                <a16:creationId xmlns:a16="http://schemas.microsoft.com/office/drawing/2014/main" id="{0D000F55-CD52-4C0B-8762-E7690F3AB76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pic>
        <p:nvPicPr>
          <p:cNvPr id="6" name="Picture 5" descr="A close up of a logo&#10;&#10;Description automatically generated">
            <a:extLst>
              <a:ext uri="{FF2B5EF4-FFF2-40B4-BE49-F238E27FC236}">
                <a16:creationId xmlns:a16="http://schemas.microsoft.com/office/drawing/2014/main" id="{26AABA0A-0E54-47D0-823C-0CB4520D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38" y="2120722"/>
            <a:ext cx="11409524" cy="4609524"/>
          </a:xfrm>
          <a:prstGeom prst="rect">
            <a:avLst/>
          </a:prstGeom>
        </p:spPr>
      </p:pic>
      <p:sp>
        <p:nvSpPr>
          <p:cNvPr id="7" name="Text Placeholder 2">
            <a:extLst>
              <a:ext uri="{FF2B5EF4-FFF2-40B4-BE49-F238E27FC236}">
                <a16:creationId xmlns:a16="http://schemas.microsoft.com/office/drawing/2014/main" id="{F9AB6CBB-A85C-401C-8410-36661C12C0D7}"/>
              </a:ext>
            </a:extLst>
          </p:cNvPr>
          <p:cNvSpPr txBox="1">
            <a:spLocks/>
          </p:cNvSpPr>
          <p:nvPr/>
        </p:nvSpPr>
        <p:spPr>
          <a:xfrm>
            <a:off x="169166" y="1042867"/>
            <a:ext cx="12692592" cy="34449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Cambria" panose="02040503050406030204" pitchFamily="18" charset="0"/>
                <a:ea typeface="Cambria" panose="02040503050406030204" pitchFamily="18" charset="0"/>
              </a:rPr>
              <a:t>GalWCat19</a:t>
            </a:r>
            <a:r>
              <a:rPr lang="en-US" sz="2400" dirty="0">
                <a:solidFill>
                  <a:schemeClr val="bg1"/>
                </a:solidFill>
                <a:latin typeface="Cambria" panose="02040503050406030204" pitchFamily="18" charset="0"/>
                <a:ea typeface="Cambria" panose="02040503050406030204" pitchFamily="18" charset="0"/>
                <a:cs typeface="Arial" pitchFamily="34" charset="0"/>
              </a:rPr>
              <a:t> introduces  two catalogs for </a:t>
            </a:r>
          </a:p>
          <a:p>
            <a:pPr marL="0" indent="0">
              <a:buNone/>
            </a:pPr>
            <a:r>
              <a:rPr lang="en-US" sz="2400" dirty="0">
                <a:solidFill>
                  <a:schemeClr val="bg1"/>
                </a:solidFill>
                <a:latin typeface="Cambria" panose="02040503050406030204" pitchFamily="18" charset="0"/>
                <a:ea typeface="Cambria" panose="02040503050406030204" pitchFamily="18" charset="0"/>
                <a:cs typeface="Arial" pitchFamily="34" charset="0"/>
              </a:rPr>
              <a:t>(</a:t>
            </a:r>
            <a:r>
              <a:rPr lang="en-US" sz="2400" dirty="0" err="1">
                <a:solidFill>
                  <a:schemeClr val="bg1"/>
                </a:solidFill>
                <a:latin typeface="Cambria" panose="02040503050406030204" pitchFamily="18" charset="0"/>
                <a:ea typeface="Cambria" panose="02040503050406030204" pitchFamily="18" charset="0"/>
                <a:cs typeface="Arial" pitchFamily="34" charset="0"/>
              </a:rPr>
              <a:t>i</a:t>
            </a:r>
            <a:r>
              <a:rPr lang="en-US" sz="2400" dirty="0">
                <a:solidFill>
                  <a:schemeClr val="bg1"/>
                </a:solidFill>
                <a:latin typeface="Cambria" panose="02040503050406030204" pitchFamily="18" charset="0"/>
                <a:ea typeface="Cambria" panose="02040503050406030204" pitchFamily="18" charset="0"/>
                <a:cs typeface="Arial" pitchFamily="34" charset="0"/>
              </a:rPr>
              <a:t>) 1800 clusters with their dynamical parameters (ii) Cluster members </a:t>
            </a:r>
          </a:p>
        </p:txBody>
      </p:sp>
      <p:sp>
        <p:nvSpPr>
          <p:cNvPr id="8" name="Slide Number Placeholder 7">
            <a:extLst>
              <a:ext uri="{FF2B5EF4-FFF2-40B4-BE49-F238E27FC236}">
                <a16:creationId xmlns:a16="http://schemas.microsoft.com/office/drawing/2014/main" id="{4BE30E18-53B1-4C1C-9AB3-63D1B1D3E568}"/>
              </a:ext>
            </a:extLst>
          </p:cNvPr>
          <p:cNvSpPr>
            <a:spLocks noGrp="1"/>
          </p:cNvSpPr>
          <p:nvPr>
            <p:ph type="sldNum" sz="quarter" idx="12"/>
          </p:nvPr>
        </p:nvSpPr>
        <p:spPr>
          <a:xfrm>
            <a:off x="9448800" y="6468154"/>
            <a:ext cx="2743200" cy="365125"/>
          </a:xfrm>
        </p:spPr>
        <p:txBody>
          <a:bodyPr/>
          <a:lstStyle/>
          <a:p>
            <a:fld id="{61AC4842-56B8-4A78-8894-A32FB2392F3F}" type="slidenum">
              <a:rPr lang="en-US" sz="2000" smtClean="0">
                <a:solidFill>
                  <a:schemeClr val="bg1"/>
                </a:solidFill>
              </a:rPr>
              <a:t>31</a:t>
            </a:fld>
            <a:endParaRPr lang="en-US" sz="2000" dirty="0">
              <a:solidFill>
                <a:schemeClr val="bg1"/>
              </a:solidFill>
            </a:endParaRPr>
          </a:p>
        </p:txBody>
      </p:sp>
    </p:spTree>
    <p:extLst>
      <p:ext uri="{BB962C8B-B14F-4D97-AF65-F5344CB8AC3E}">
        <p14:creationId xmlns:p14="http://schemas.microsoft.com/office/powerpoint/2010/main" val="281663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7247"/>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GalWCat19 cluster catalog</a:t>
            </a:r>
          </a:p>
        </p:txBody>
      </p:sp>
      <p:sp>
        <p:nvSpPr>
          <p:cNvPr id="5" name="Rectangle 4">
            <a:extLst>
              <a:ext uri="{FF2B5EF4-FFF2-40B4-BE49-F238E27FC236}">
                <a16:creationId xmlns:a16="http://schemas.microsoft.com/office/drawing/2014/main" id="{0D000F55-CD52-4C0B-8762-E7690F3AB76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sp>
        <p:nvSpPr>
          <p:cNvPr id="7" name="Text Placeholder 2">
            <a:extLst>
              <a:ext uri="{FF2B5EF4-FFF2-40B4-BE49-F238E27FC236}">
                <a16:creationId xmlns:a16="http://schemas.microsoft.com/office/drawing/2014/main" id="{F9AB6CBB-A85C-401C-8410-36661C12C0D7}"/>
              </a:ext>
            </a:extLst>
          </p:cNvPr>
          <p:cNvSpPr txBox="1">
            <a:spLocks/>
          </p:cNvSpPr>
          <p:nvPr/>
        </p:nvSpPr>
        <p:spPr>
          <a:xfrm>
            <a:off x="169166" y="1042867"/>
            <a:ext cx="5755384" cy="35196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Cambria" pitchFamily="18" charset="0"/>
                <a:cs typeface="Arial" pitchFamily="34" charset="0"/>
              </a:rPr>
              <a:t>The scaling relation </a:t>
            </a:r>
          </a:p>
          <a:p>
            <a:pPr marL="0" indent="0">
              <a:buNone/>
            </a:pPr>
            <a:r>
              <a:rPr lang="en-US" b="1" dirty="0">
                <a:solidFill>
                  <a:schemeClr val="bg1"/>
                </a:solidFill>
                <a:latin typeface="Cambria" pitchFamily="18" charset="0"/>
                <a:cs typeface="Arial" pitchFamily="34" charset="0"/>
              </a:rPr>
              <a:t>the velocity dispersion and cluster mass at the virial radius</a:t>
            </a:r>
          </a:p>
        </p:txBody>
      </p:sp>
      <p:pic>
        <p:nvPicPr>
          <p:cNvPr id="8" name="Picture 7">
            <a:extLst>
              <a:ext uri="{FF2B5EF4-FFF2-40B4-BE49-F238E27FC236}">
                <a16:creationId xmlns:a16="http://schemas.microsoft.com/office/drawing/2014/main" id="{B3771F46-DFCE-48D4-9634-2D279BACA67A}"/>
              </a:ext>
            </a:extLst>
          </p:cNvPr>
          <p:cNvPicPr>
            <a:picLocks noChangeAspect="1"/>
          </p:cNvPicPr>
          <p:nvPr/>
        </p:nvPicPr>
        <p:blipFill>
          <a:blip r:embed="rId3"/>
          <a:stretch>
            <a:fillRect/>
          </a:stretch>
        </p:blipFill>
        <p:spPr>
          <a:xfrm>
            <a:off x="228600" y="2660331"/>
            <a:ext cx="5353050" cy="2019300"/>
          </a:xfrm>
          <a:prstGeom prst="rect">
            <a:avLst/>
          </a:prstGeom>
        </p:spPr>
      </p:pic>
      <p:sp>
        <p:nvSpPr>
          <p:cNvPr id="9" name="Rectangle 8">
            <a:extLst>
              <a:ext uri="{FF2B5EF4-FFF2-40B4-BE49-F238E27FC236}">
                <a16:creationId xmlns:a16="http://schemas.microsoft.com/office/drawing/2014/main" id="{8D9A7CBD-C822-4F8C-A4FE-5AFC12A56970}"/>
              </a:ext>
            </a:extLst>
          </p:cNvPr>
          <p:cNvSpPr/>
          <p:nvPr/>
        </p:nvSpPr>
        <p:spPr>
          <a:xfrm>
            <a:off x="458917" y="5044875"/>
            <a:ext cx="3820277" cy="954107"/>
          </a:xfrm>
          <a:prstGeom prst="rect">
            <a:avLst/>
          </a:prstGeom>
        </p:spPr>
        <p:txBody>
          <a:bodyPr wrap="none">
            <a:spAutoFit/>
          </a:bodyPr>
          <a:lstStyle/>
          <a:p>
            <a:r>
              <a:rPr lang="el-GR" sz="2800" b="1" dirty="0">
                <a:solidFill>
                  <a:schemeClr val="bg1"/>
                </a:solidFill>
                <a:latin typeface="Cambria" panose="02040503050406030204" pitchFamily="18" charset="0"/>
                <a:ea typeface="Cambria" panose="02040503050406030204" pitchFamily="18" charset="0"/>
              </a:rPr>
              <a:t>σ</a:t>
            </a:r>
            <a:r>
              <a:rPr lang="en-US" sz="2800" b="1" baseline="-25000" dirty="0">
                <a:solidFill>
                  <a:schemeClr val="bg1"/>
                </a:solidFill>
                <a:latin typeface="Cambria" panose="02040503050406030204" pitchFamily="18" charset="0"/>
                <a:ea typeface="Cambria" panose="02040503050406030204" pitchFamily="18" charset="0"/>
              </a:rPr>
              <a:t>15 </a:t>
            </a:r>
            <a:r>
              <a:rPr lang="en-US" sz="2800" b="1" dirty="0">
                <a:solidFill>
                  <a:schemeClr val="bg1"/>
                </a:solidFill>
                <a:latin typeface="Cambria" panose="02040503050406030204" pitchFamily="18" charset="0"/>
                <a:ea typeface="Cambria" panose="02040503050406030204" pitchFamily="18" charset="0"/>
              </a:rPr>
              <a:t>= </a:t>
            </a:r>
            <a:r>
              <a:rPr lang="pl-PL" sz="2800" b="1" dirty="0">
                <a:solidFill>
                  <a:schemeClr val="bg1"/>
                </a:solidFill>
                <a:latin typeface="Cambria" panose="02040503050406030204" pitchFamily="18" charset="0"/>
                <a:ea typeface="Cambria" panose="02040503050406030204" pitchFamily="18" charset="0"/>
              </a:rPr>
              <a:t>946</a:t>
            </a:r>
            <a:r>
              <a:rPr lang="el-GR" sz="2800" b="1" dirty="0">
                <a:solidFill>
                  <a:schemeClr val="bg1"/>
                </a:solidFill>
                <a:latin typeface="Cambria" panose="02040503050406030204" pitchFamily="18" charset="0"/>
                <a:ea typeface="Cambria" panose="02040503050406030204" pitchFamily="18" charset="0"/>
              </a:rPr>
              <a:t>±</a:t>
            </a:r>
            <a:r>
              <a:rPr lang="pl-PL" sz="2800" b="1" dirty="0">
                <a:solidFill>
                  <a:schemeClr val="bg1"/>
                </a:solidFill>
                <a:latin typeface="Cambria" panose="02040503050406030204" pitchFamily="18" charset="0"/>
                <a:ea typeface="Cambria" panose="02040503050406030204" pitchFamily="18" charset="0"/>
              </a:rPr>
              <a:t>52 km</a:t>
            </a:r>
            <a:r>
              <a:rPr lang="en-US" sz="2800" b="1" dirty="0">
                <a:solidFill>
                  <a:schemeClr val="bg1"/>
                </a:solidFill>
                <a:latin typeface="Cambria" panose="02040503050406030204" pitchFamily="18" charset="0"/>
                <a:ea typeface="Cambria" panose="02040503050406030204" pitchFamily="18" charset="0"/>
              </a:rPr>
              <a:t>/</a:t>
            </a:r>
            <a:r>
              <a:rPr lang="pl-PL" sz="2800" b="1" dirty="0">
                <a:solidFill>
                  <a:schemeClr val="bg1"/>
                </a:solidFill>
                <a:latin typeface="Cambria" panose="02040503050406030204" pitchFamily="18" charset="0"/>
                <a:ea typeface="Cambria" panose="02040503050406030204" pitchFamily="18" charset="0"/>
              </a:rPr>
              <a:t>s</a:t>
            </a:r>
            <a:endParaRPr lang="en-US" sz="2800" b="1" dirty="0">
              <a:solidFill>
                <a:schemeClr val="bg1"/>
              </a:solidFill>
              <a:latin typeface="Cambria" panose="02040503050406030204" pitchFamily="18" charset="0"/>
              <a:ea typeface="Cambria" panose="02040503050406030204" pitchFamily="18" charset="0"/>
            </a:endParaRPr>
          </a:p>
          <a:p>
            <a:r>
              <a:rPr lang="el-GR" sz="2800" b="1" dirty="0">
                <a:solidFill>
                  <a:schemeClr val="bg1"/>
                </a:solidFill>
                <a:latin typeface="Cambria" panose="02040503050406030204" pitchFamily="18" charset="0"/>
                <a:ea typeface="Cambria" panose="02040503050406030204" pitchFamily="18" charset="0"/>
              </a:rPr>
              <a:t>α </a:t>
            </a:r>
            <a:r>
              <a:rPr lang="en-US" sz="2800" b="1" dirty="0">
                <a:solidFill>
                  <a:schemeClr val="bg1"/>
                </a:solidFill>
                <a:latin typeface="Cambria" panose="02040503050406030204" pitchFamily="18" charset="0"/>
                <a:ea typeface="Cambria" panose="02040503050406030204" pitchFamily="18" charset="0"/>
              </a:rPr>
              <a:t>= 0.349</a:t>
            </a:r>
            <a:r>
              <a:rPr lang="el-GR" sz="2800" b="1" dirty="0">
                <a:solidFill>
                  <a:schemeClr val="bg1"/>
                </a:solidFill>
                <a:latin typeface="Cambria" panose="02040503050406030204" pitchFamily="18" charset="0"/>
                <a:ea typeface="Cambria" panose="02040503050406030204" pitchFamily="18" charset="0"/>
              </a:rPr>
              <a:t>±</a:t>
            </a:r>
            <a:r>
              <a:rPr lang="en-US" sz="2800" b="1" dirty="0">
                <a:solidFill>
                  <a:schemeClr val="bg1"/>
                </a:solidFill>
                <a:latin typeface="Cambria" panose="02040503050406030204" pitchFamily="18" charset="0"/>
                <a:ea typeface="Cambria" panose="02040503050406030204" pitchFamily="18" charset="0"/>
              </a:rPr>
              <a:t>0.142</a:t>
            </a:r>
            <a:r>
              <a:rPr lang="pl-PL" sz="2800" b="1" dirty="0">
                <a:solidFill>
                  <a:schemeClr val="bg1"/>
                </a:solidFill>
                <a:latin typeface="Cambria" panose="02040503050406030204" pitchFamily="18" charset="0"/>
                <a:ea typeface="Cambria" panose="02040503050406030204" pitchFamily="18" charset="0"/>
              </a:rPr>
              <a:t> km</a:t>
            </a:r>
            <a:r>
              <a:rPr lang="en-US" sz="2800" b="1" dirty="0">
                <a:solidFill>
                  <a:schemeClr val="bg1"/>
                </a:solidFill>
                <a:latin typeface="Cambria" panose="02040503050406030204" pitchFamily="18" charset="0"/>
                <a:ea typeface="Cambria" panose="02040503050406030204" pitchFamily="18" charset="0"/>
              </a:rPr>
              <a:t>/</a:t>
            </a:r>
            <a:r>
              <a:rPr lang="pl-PL" sz="2800" b="1" dirty="0">
                <a:solidFill>
                  <a:schemeClr val="bg1"/>
                </a:solidFill>
                <a:latin typeface="Cambria" panose="02040503050406030204" pitchFamily="18" charset="0"/>
                <a:ea typeface="Cambria" panose="02040503050406030204" pitchFamily="18" charset="0"/>
              </a:rPr>
              <a:t>s</a:t>
            </a:r>
            <a:endParaRPr lang="en-US" sz="2800" b="1" dirty="0">
              <a:solidFill>
                <a:schemeClr val="bg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303ADD1-261D-4C8B-9CCE-13ADB1553EE2}"/>
              </a:ext>
            </a:extLst>
          </p:cNvPr>
          <p:cNvPicPr>
            <a:picLocks noChangeAspect="1"/>
          </p:cNvPicPr>
          <p:nvPr/>
        </p:nvPicPr>
        <p:blipFill>
          <a:blip r:embed="rId4"/>
          <a:stretch>
            <a:fillRect/>
          </a:stretch>
        </p:blipFill>
        <p:spPr>
          <a:xfrm>
            <a:off x="5797360" y="1412688"/>
            <a:ext cx="6225474" cy="5096395"/>
          </a:xfrm>
          <a:prstGeom prst="rect">
            <a:avLst/>
          </a:prstGeom>
        </p:spPr>
      </p:pic>
      <p:sp>
        <p:nvSpPr>
          <p:cNvPr id="10" name="Slide Number Placeholder 9">
            <a:extLst>
              <a:ext uri="{FF2B5EF4-FFF2-40B4-BE49-F238E27FC236}">
                <a16:creationId xmlns:a16="http://schemas.microsoft.com/office/drawing/2014/main" id="{9C85D483-D575-4E03-8D97-E7008F83AA4E}"/>
              </a:ext>
            </a:extLst>
          </p:cNvPr>
          <p:cNvSpPr>
            <a:spLocks noGrp="1"/>
          </p:cNvSpPr>
          <p:nvPr>
            <p:ph type="sldNum" sz="quarter" idx="12"/>
          </p:nvPr>
        </p:nvSpPr>
        <p:spPr>
          <a:xfrm>
            <a:off x="9448800" y="6509083"/>
            <a:ext cx="2743200" cy="365125"/>
          </a:xfrm>
        </p:spPr>
        <p:txBody>
          <a:bodyPr/>
          <a:lstStyle/>
          <a:p>
            <a:fld id="{61AC4842-56B8-4A78-8894-A32FB2392F3F}" type="slidenum">
              <a:rPr lang="en-US" sz="2000" smtClean="0">
                <a:solidFill>
                  <a:schemeClr val="bg1"/>
                </a:solidFill>
              </a:rPr>
              <a:t>32</a:t>
            </a:fld>
            <a:endParaRPr lang="en-US" sz="2000" dirty="0">
              <a:solidFill>
                <a:schemeClr val="bg1"/>
              </a:solidFill>
            </a:endParaRPr>
          </a:p>
        </p:txBody>
      </p:sp>
    </p:spTree>
    <p:extLst>
      <p:ext uri="{BB962C8B-B14F-4D97-AF65-F5344CB8AC3E}">
        <p14:creationId xmlns:p14="http://schemas.microsoft.com/office/powerpoint/2010/main" val="39760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7247"/>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GalWCat19 cluster catalog</a:t>
            </a:r>
          </a:p>
        </p:txBody>
      </p:sp>
      <p:sp>
        <p:nvSpPr>
          <p:cNvPr id="5" name="Rectangle 4">
            <a:extLst>
              <a:ext uri="{FF2B5EF4-FFF2-40B4-BE49-F238E27FC236}">
                <a16:creationId xmlns:a16="http://schemas.microsoft.com/office/drawing/2014/main" id="{0D000F55-CD52-4C0B-8762-E7690F3AB76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2 </a:t>
            </a:r>
          </a:p>
        </p:txBody>
      </p:sp>
      <p:pic>
        <p:nvPicPr>
          <p:cNvPr id="9" name="Picture 8">
            <a:extLst>
              <a:ext uri="{FF2B5EF4-FFF2-40B4-BE49-F238E27FC236}">
                <a16:creationId xmlns:a16="http://schemas.microsoft.com/office/drawing/2014/main" id="{319B9A0E-2F51-46F1-B260-E9EA9066385B}"/>
              </a:ext>
            </a:extLst>
          </p:cNvPr>
          <p:cNvPicPr>
            <a:picLocks noChangeAspect="1"/>
          </p:cNvPicPr>
          <p:nvPr/>
        </p:nvPicPr>
        <p:blipFill>
          <a:blip r:embed="rId3"/>
          <a:stretch>
            <a:fillRect/>
          </a:stretch>
        </p:blipFill>
        <p:spPr>
          <a:xfrm>
            <a:off x="3933774" y="1389256"/>
            <a:ext cx="8162976" cy="5133840"/>
          </a:xfrm>
          <a:prstGeom prst="rect">
            <a:avLst/>
          </a:prstGeom>
        </p:spPr>
      </p:pic>
      <p:sp>
        <p:nvSpPr>
          <p:cNvPr id="6" name="Text Placeholder 2">
            <a:extLst>
              <a:ext uri="{FF2B5EF4-FFF2-40B4-BE49-F238E27FC236}">
                <a16:creationId xmlns:a16="http://schemas.microsoft.com/office/drawing/2014/main" id="{14744FA2-A62F-46B1-8372-6F41F505891E}"/>
              </a:ext>
            </a:extLst>
          </p:cNvPr>
          <p:cNvSpPr txBox="1">
            <a:spLocks/>
          </p:cNvSpPr>
          <p:nvPr/>
        </p:nvSpPr>
        <p:spPr>
          <a:xfrm>
            <a:off x="47625" y="4251398"/>
            <a:ext cx="3838524" cy="22716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FF00"/>
                </a:solidFill>
                <a:latin typeface="Cambria" pitchFamily="18" charset="0"/>
                <a:cs typeface="Arial" pitchFamily="34" charset="0"/>
              </a:rPr>
              <a:t>GalWCat19 introduces two catalogs:</a:t>
            </a:r>
          </a:p>
          <a:p>
            <a:pPr marL="0" indent="0">
              <a:buNone/>
            </a:pPr>
            <a:r>
              <a:rPr lang="en-US" dirty="0">
                <a:solidFill>
                  <a:schemeClr val="bg1"/>
                </a:solidFill>
                <a:latin typeface="Cambria" pitchFamily="18" charset="0"/>
                <a:cs typeface="Arial" pitchFamily="34" charset="0"/>
              </a:rPr>
              <a:t>1. Clusters with their dynamical parameters </a:t>
            </a:r>
          </a:p>
          <a:p>
            <a:pPr marL="0" indent="0" algn="just">
              <a:buNone/>
            </a:pPr>
            <a:r>
              <a:rPr lang="en-US" dirty="0">
                <a:solidFill>
                  <a:schemeClr val="bg1"/>
                </a:solidFill>
                <a:latin typeface="Cambria" pitchFamily="18" charset="0"/>
                <a:cs typeface="Arial" pitchFamily="34" charset="0"/>
              </a:rPr>
              <a:t>2. cluster members </a:t>
            </a:r>
          </a:p>
        </p:txBody>
      </p:sp>
      <p:sp>
        <p:nvSpPr>
          <p:cNvPr id="2" name="Rectangle 1">
            <a:extLst>
              <a:ext uri="{FF2B5EF4-FFF2-40B4-BE49-F238E27FC236}">
                <a16:creationId xmlns:a16="http://schemas.microsoft.com/office/drawing/2014/main" id="{3E0E3DBA-E6B5-451B-B5F7-E22E5394164E}"/>
              </a:ext>
            </a:extLst>
          </p:cNvPr>
          <p:cNvSpPr/>
          <p:nvPr/>
        </p:nvSpPr>
        <p:spPr>
          <a:xfrm>
            <a:off x="0" y="1715631"/>
            <a:ext cx="3933774" cy="1200329"/>
          </a:xfrm>
          <a:prstGeom prst="rect">
            <a:avLst/>
          </a:prstGeom>
        </p:spPr>
        <p:txBody>
          <a:bodyPr wrap="square">
            <a:spAutoFit/>
          </a:bodyPr>
          <a:lstStyle/>
          <a:p>
            <a:r>
              <a:rPr lang="en-US" sz="2400" dirty="0">
                <a:solidFill>
                  <a:srgbClr val="FFC000"/>
                </a:solidFill>
                <a:hlinkClick r:id="rId4">
                  <a:extLst>
                    <a:ext uri="{A12FA001-AC4F-418D-AE19-62706E023703}">
                      <ahyp:hlinkClr xmlns:ahyp="http://schemas.microsoft.com/office/drawing/2018/hyperlinkcolor" val="tx"/>
                    </a:ext>
                  </a:extLst>
                </a:hlinkClick>
              </a:rPr>
              <a:t>http://vizier.u-strasbg.fr/viz-bin/VizieR?-source=J/ApJS/246/2</a:t>
            </a:r>
            <a:endParaRPr lang="en-US" sz="2400" dirty="0">
              <a:solidFill>
                <a:srgbClr val="FFC000"/>
              </a:solidFill>
            </a:endParaRPr>
          </a:p>
        </p:txBody>
      </p:sp>
      <p:sp>
        <p:nvSpPr>
          <p:cNvPr id="7" name="Text Placeholder 2">
            <a:extLst>
              <a:ext uri="{FF2B5EF4-FFF2-40B4-BE49-F238E27FC236}">
                <a16:creationId xmlns:a16="http://schemas.microsoft.com/office/drawing/2014/main" id="{242B756D-91D2-45BA-A9D7-DE0F94A69424}"/>
              </a:ext>
            </a:extLst>
          </p:cNvPr>
          <p:cNvSpPr txBox="1">
            <a:spLocks/>
          </p:cNvSpPr>
          <p:nvPr/>
        </p:nvSpPr>
        <p:spPr>
          <a:xfrm>
            <a:off x="0" y="916935"/>
            <a:ext cx="6316578" cy="7986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FF00"/>
                </a:solidFill>
                <a:latin typeface="Cambria" pitchFamily="18" charset="0"/>
                <a:cs typeface="Arial" pitchFamily="34" charset="0"/>
              </a:rPr>
              <a:t>GalWCat19 was published on</a:t>
            </a:r>
          </a:p>
        </p:txBody>
      </p:sp>
      <p:sp>
        <p:nvSpPr>
          <p:cNvPr id="10" name="Slide Number Placeholder 9">
            <a:extLst>
              <a:ext uri="{FF2B5EF4-FFF2-40B4-BE49-F238E27FC236}">
                <a16:creationId xmlns:a16="http://schemas.microsoft.com/office/drawing/2014/main" id="{265FC049-BEFA-44EC-867C-EA61462DD2D3}"/>
              </a:ext>
            </a:extLst>
          </p:cNvPr>
          <p:cNvSpPr>
            <a:spLocks noGrp="1"/>
          </p:cNvSpPr>
          <p:nvPr>
            <p:ph type="sldNum" sz="quarter" idx="12"/>
          </p:nvPr>
        </p:nvSpPr>
        <p:spPr>
          <a:xfrm>
            <a:off x="9402414" y="6468154"/>
            <a:ext cx="2743200" cy="365125"/>
          </a:xfrm>
        </p:spPr>
        <p:txBody>
          <a:bodyPr/>
          <a:lstStyle/>
          <a:p>
            <a:fld id="{61AC4842-56B8-4A78-8894-A32FB2392F3F}" type="slidenum">
              <a:rPr lang="en-US" sz="2000" smtClean="0">
                <a:solidFill>
                  <a:schemeClr val="bg1"/>
                </a:solidFill>
              </a:rPr>
              <a:t>33</a:t>
            </a:fld>
            <a:endParaRPr lang="en-US" sz="2000" dirty="0">
              <a:solidFill>
                <a:schemeClr val="bg1"/>
              </a:solidFill>
            </a:endParaRPr>
          </a:p>
        </p:txBody>
      </p:sp>
    </p:spTree>
    <p:extLst>
      <p:ext uri="{BB962C8B-B14F-4D97-AF65-F5344CB8AC3E}">
        <p14:creationId xmlns:p14="http://schemas.microsoft.com/office/powerpoint/2010/main" val="36772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3143" y="711449"/>
            <a:ext cx="10885714" cy="5409701"/>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chemeClr val="bg1"/>
                </a:solidFill>
                <a:latin typeface="Cambria" panose="02040503050406030204" pitchFamily="18" charset="0"/>
                <a:ea typeface="Cambria" panose="02040503050406030204" pitchFamily="18" charset="0"/>
              </a:rPr>
              <a:t>Paper 3</a:t>
            </a:r>
          </a:p>
          <a:p>
            <a:endParaRPr lang="en-US" sz="5400" b="1" dirty="0">
              <a:solidFill>
                <a:schemeClr val="bg1"/>
              </a:solidFill>
              <a:latin typeface="Cambria" panose="02040503050406030204" pitchFamily="18" charset="0"/>
              <a:ea typeface="Cambria" panose="02040503050406030204" pitchFamily="18" charset="0"/>
            </a:endParaRPr>
          </a:p>
          <a:p>
            <a:r>
              <a:rPr lang="en-US" sz="4400" dirty="0">
                <a:solidFill>
                  <a:schemeClr val="bg1"/>
                </a:solidFill>
                <a:latin typeface="Cambria" panose="02040503050406030204" pitchFamily="18" charset="0"/>
                <a:ea typeface="Cambria" panose="02040503050406030204" pitchFamily="18" charset="0"/>
              </a:rPr>
              <a:t>Cosmological Constraints on Ω</a:t>
            </a:r>
            <a:r>
              <a:rPr lang="en-US" sz="4400" baseline="-25000" dirty="0">
                <a:solidFill>
                  <a:schemeClr val="bg1"/>
                </a:solidFill>
                <a:latin typeface="Cambria" panose="02040503050406030204" pitchFamily="18" charset="0"/>
                <a:ea typeface="Cambria" panose="02040503050406030204" pitchFamily="18" charset="0"/>
              </a:rPr>
              <a:t>m</a:t>
            </a:r>
            <a:r>
              <a:rPr lang="en-US" sz="4400" dirty="0">
                <a:solidFill>
                  <a:schemeClr val="bg1"/>
                </a:solidFill>
                <a:latin typeface="Cambria" panose="02040503050406030204" pitchFamily="18" charset="0"/>
                <a:ea typeface="Cambria" panose="02040503050406030204" pitchFamily="18" charset="0"/>
              </a:rPr>
              <a:t> and σ8 from Cluster Abundances using the GalWCat19 Optical-Spectroscopic SDSS Catalog</a:t>
            </a:r>
          </a:p>
          <a:p>
            <a:r>
              <a:rPr lang="en-US" sz="4400" dirty="0">
                <a:solidFill>
                  <a:schemeClr val="bg1"/>
                </a:solidFill>
                <a:latin typeface="Cambria" panose="02040503050406030204" pitchFamily="18" charset="0"/>
                <a:ea typeface="Cambria" panose="02040503050406030204" pitchFamily="18" charset="0"/>
              </a:rPr>
              <a:t>(</a:t>
            </a:r>
            <a:r>
              <a:rPr lang="en-US" sz="4400" dirty="0">
                <a:solidFill>
                  <a:srgbClr val="FFC000"/>
                </a:solidFill>
                <a:latin typeface="Cambria" panose="02040503050406030204" pitchFamily="18" charset="0"/>
                <a:ea typeface="Cambria" panose="02040503050406030204" pitchFamily="18" charset="0"/>
              </a:rPr>
              <a:t>Abdullah, Wilson , </a:t>
            </a:r>
            <a:r>
              <a:rPr lang="en-US" sz="4400" dirty="0" err="1">
                <a:solidFill>
                  <a:srgbClr val="FFC000"/>
                </a:solidFill>
                <a:latin typeface="Cambria" panose="02040503050406030204" pitchFamily="18" charset="0"/>
                <a:ea typeface="Cambria" panose="02040503050406030204" pitchFamily="18" charset="0"/>
              </a:rPr>
              <a:t>Klypin</a:t>
            </a:r>
            <a:r>
              <a:rPr lang="en-US" sz="4400" dirty="0">
                <a:solidFill>
                  <a:srgbClr val="FFC000"/>
                </a:solidFill>
                <a:latin typeface="Cambria" panose="02040503050406030204" pitchFamily="18" charset="0"/>
                <a:ea typeface="Cambria" panose="02040503050406030204" pitchFamily="18" charset="0"/>
              </a:rPr>
              <a:t> 2020b</a:t>
            </a:r>
            <a:r>
              <a:rPr lang="en-US" sz="4400" dirty="0">
                <a:solidFill>
                  <a:schemeClr val="bg1"/>
                </a:solidFill>
                <a:latin typeface="Cambria" panose="02040503050406030204" pitchFamily="18" charset="0"/>
                <a:ea typeface="Cambria" panose="02040503050406030204" pitchFamily="18" charset="0"/>
              </a:rPr>
              <a:t>)</a:t>
            </a:r>
          </a:p>
          <a:p>
            <a:endParaRPr lang="en-US" sz="5400" b="1" dirty="0">
              <a:solidFill>
                <a:schemeClr val="bg1"/>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E14F32F7-E91D-40F6-8C29-3F563ED0004A}"/>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34</a:t>
            </a:fld>
            <a:endParaRPr lang="en-US" sz="2000">
              <a:solidFill>
                <a:schemeClr val="bg1"/>
              </a:solidFill>
            </a:endParaRPr>
          </a:p>
        </p:txBody>
      </p:sp>
    </p:spTree>
    <p:extLst>
      <p:ext uri="{BB962C8B-B14F-4D97-AF65-F5344CB8AC3E}">
        <p14:creationId xmlns:p14="http://schemas.microsoft.com/office/powerpoint/2010/main" val="167818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4" name="Title 1">
            <a:extLst>
              <a:ext uri="{FF2B5EF4-FFF2-40B4-BE49-F238E27FC236}">
                <a16:creationId xmlns:a16="http://schemas.microsoft.com/office/drawing/2014/main" id="{91970AD5-5622-42E1-AB46-7708448F02F9}"/>
              </a:ext>
            </a:extLst>
          </p:cNvPr>
          <p:cNvSpPr txBox="1">
            <a:spLocks/>
          </p:cNvSpPr>
          <p:nvPr/>
        </p:nvSpPr>
        <p:spPr>
          <a:xfrm>
            <a:off x="2942036" y="0"/>
            <a:ext cx="6307931" cy="994172"/>
          </a:xfrm>
          <a:prstGeom prst="rect">
            <a:avLst/>
          </a:prstGeom>
          <a:effectLst>
            <a:outerShdw blurRad="25400" dir="17880000">
              <a:srgbClr val="000000">
                <a:alpha val="46000"/>
              </a:srgbClr>
            </a:outerShdw>
          </a:effectLst>
        </p:spPr>
        <p:txBody>
          <a:bodyPr vert="horz" lIns="68580" tIns="34290" rIns="68580" bIns="34290" rtlCol="0" anchor="ctr">
            <a:normAutofit fontScale="85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effectLst/>
                <a:latin typeface="Cambria" panose="02040503050406030204" pitchFamily="18" charset="0"/>
                <a:ea typeface="Cambria" panose="02040503050406030204" pitchFamily="18" charset="0"/>
              </a:rPr>
              <a:t>Constraining on Ω</a:t>
            </a:r>
            <a:r>
              <a:rPr lang="en-US" sz="4400" b="1" baseline="-25000" dirty="0">
                <a:solidFill>
                  <a:schemeClr val="bg1"/>
                </a:solidFill>
                <a:effectLst/>
                <a:latin typeface="Cambria" panose="02040503050406030204" pitchFamily="18" charset="0"/>
                <a:ea typeface="Cambria" panose="02040503050406030204" pitchFamily="18" charset="0"/>
              </a:rPr>
              <a:t>m</a:t>
            </a:r>
            <a:r>
              <a:rPr lang="en-US" sz="4400" b="1" dirty="0">
                <a:solidFill>
                  <a:schemeClr val="bg1"/>
                </a:solidFill>
                <a:effectLst/>
                <a:latin typeface="Cambria" panose="02040503050406030204" pitchFamily="18" charset="0"/>
                <a:ea typeface="Cambria" panose="02040503050406030204" pitchFamily="18" charset="0"/>
              </a:rPr>
              <a:t> and σ</a:t>
            </a:r>
            <a:r>
              <a:rPr lang="en-US" sz="4400" b="1" baseline="-25000" dirty="0">
                <a:solidFill>
                  <a:schemeClr val="bg1"/>
                </a:solidFill>
                <a:effectLst/>
                <a:latin typeface="Cambria" panose="02040503050406030204" pitchFamily="18" charset="0"/>
                <a:ea typeface="Cambria" panose="02040503050406030204" pitchFamily="18" charset="0"/>
              </a:rPr>
              <a:t>8</a:t>
            </a:r>
          </a:p>
        </p:txBody>
      </p:sp>
      <p:sp>
        <p:nvSpPr>
          <p:cNvPr id="2" name="Rectangle 1">
            <a:extLst>
              <a:ext uri="{FF2B5EF4-FFF2-40B4-BE49-F238E27FC236}">
                <a16:creationId xmlns:a16="http://schemas.microsoft.com/office/drawing/2014/main" id="{BEBC0697-632A-49DE-A81E-61626CE2640D}"/>
              </a:ext>
            </a:extLst>
          </p:cNvPr>
          <p:cNvSpPr/>
          <p:nvPr/>
        </p:nvSpPr>
        <p:spPr>
          <a:xfrm>
            <a:off x="429467" y="1546162"/>
            <a:ext cx="11038633" cy="4031873"/>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The purpose of this paper is to constrain the cosmological parameters of</a:t>
            </a:r>
          </a:p>
          <a:p>
            <a:r>
              <a:rPr lang="en-US" sz="3200" dirty="0">
                <a:solidFill>
                  <a:schemeClr val="bg1"/>
                </a:solidFill>
                <a:latin typeface="Cambria" panose="02040503050406030204" pitchFamily="18" charset="0"/>
                <a:ea typeface="Cambria" panose="02040503050406030204" pitchFamily="18" charset="0"/>
              </a:rPr>
              <a:t> </a:t>
            </a:r>
          </a:p>
          <a:p>
            <a:r>
              <a:rPr lang="en-US" sz="3200" dirty="0">
                <a:solidFill>
                  <a:schemeClr val="bg1"/>
                </a:solidFill>
                <a:latin typeface="Cambria" panose="02040503050406030204" pitchFamily="18" charset="0"/>
                <a:ea typeface="Cambria" panose="02040503050406030204" pitchFamily="18" charset="0"/>
              </a:rPr>
              <a:t>1. The matter density of the universe (</a:t>
            </a:r>
            <a:r>
              <a:rPr lang="en-US" sz="3200" b="1" dirty="0">
                <a:solidFill>
                  <a:srgbClr val="FFFF00"/>
                </a:solidFill>
                <a:latin typeface="Cambria" panose="02040503050406030204" pitchFamily="18" charset="0"/>
                <a:ea typeface="Cambria" panose="02040503050406030204" pitchFamily="18" charset="0"/>
              </a:rPr>
              <a:t>Ω</a:t>
            </a:r>
            <a:r>
              <a:rPr lang="en-US" sz="3200" b="1" baseline="-25000" dirty="0">
                <a:solidFill>
                  <a:srgbClr val="FFFF00"/>
                </a:solidFill>
                <a:latin typeface="Cambria" panose="02040503050406030204" pitchFamily="18" charset="0"/>
                <a:ea typeface="Cambria" panose="02040503050406030204" pitchFamily="18" charset="0"/>
              </a:rPr>
              <a:t>m</a:t>
            </a:r>
            <a:r>
              <a:rPr lang="en-US" sz="3200" dirty="0">
                <a:solidFill>
                  <a:schemeClr val="bg1"/>
                </a:solidFill>
                <a:latin typeface="Cambria" panose="02040503050406030204" pitchFamily="18" charset="0"/>
                <a:ea typeface="Cambria" panose="02040503050406030204" pitchFamily="18" charset="0"/>
              </a:rPr>
              <a:t>), </a:t>
            </a:r>
          </a:p>
          <a:p>
            <a:r>
              <a:rPr lang="en-US" sz="3200" dirty="0">
                <a:solidFill>
                  <a:schemeClr val="bg1"/>
                </a:solidFill>
                <a:latin typeface="Cambria" panose="02040503050406030204" pitchFamily="18" charset="0"/>
                <a:ea typeface="Cambria" panose="02040503050406030204" pitchFamily="18" charset="0"/>
              </a:rPr>
              <a:t>      (dark </a:t>
            </a:r>
            <a:r>
              <a:rPr lang="en-US" sz="3200" dirty="0" err="1">
                <a:solidFill>
                  <a:schemeClr val="bg1"/>
                </a:solidFill>
                <a:latin typeface="Cambria" panose="02040503050406030204" pitchFamily="18" charset="0"/>
                <a:ea typeface="Cambria" panose="02040503050406030204" pitchFamily="18" charset="0"/>
              </a:rPr>
              <a:t>matter+baryons</a:t>
            </a:r>
            <a:r>
              <a:rPr lang="en-US" sz="3200" dirty="0">
                <a:solidFill>
                  <a:schemeClr val="bg1"/>
                </a:solidFill>
                <a:latin typeface="Cambria" panose="02040503050406030204" pitchFamily="18" charset="0"/>
                <a:ea typeface="Cambria" panose="02040503050406030204" pitchFamily="18" charset="0"/>
              </a:rPr>
              <a:t>)</a:t>
            </a:r>
          </a:p>
          <a:p>
            <a:pPr marL="457200" indent="-457200">
              <a:buAutoNum type="arabicPeriod"/>
            </a:pPr>
            <a:endParaRPr lang="en-US" sz="3200" dirty="0">
              <a:solidFill>
                <a:schemeClr val="bg1"/>
              </a:solidFill>
              <a:latin typeface="Cambria" panose="02040503050406030204" pitchFamily="18" charset="0"/>
              <a:ea typeface="Cambria" panose="02040503050406030204" pitchFamily="18" charset="0"/>
            </a:endParaRPr>
          </a:p>
          <a:p>
            <a:r>
              <a:rPr lang="en-US" sz="3200" dirty="0">
                <a:solidFill>
                  <a:schemeClr val="bg1"/>
                </a:solidFill>
                <a:latin typeface="Cambria" panose="02040503050406030204" pitchFamily="18" charset="0"/>
                <a:ea typeface="Cambria" panose="02040503050406030204" pitchFamily="18" charset="0"/>
              </a:rPr>
              <a:t>2. The root mean-square mass (density) fluctuations on the scale of 8 Mpc (</a:t>
            </a:r>
            <a:r>
              <a:rPr lang="en-US" sz="3200" b="1" dirty="0">
                <a:solidFill>
                  <a:srgbClr val="FFFF00"/>
                </a:solidFill>
                <a:latin typeface="Cambria" panose="02040503050406030204" pitchFamily="18" charset="0"/>
                <a:ea typeface="Cambria" panose="02040503050406030204" pitchFamily="18" charset="0"/>
              </a:rPr>
              <a:t>σ</a:t>
            </a:r>
            <a:r>
              <a:rPr lang="en-US" sz="3200" b="1" baseline="-25000" dirty="0">
                <a:solidFill>
                  <a:srgbClr val="FFFF00"/>
                </a:solidFill>
                <a:latin typeface="Cambria" panose="02040503050406030204" pitchFamily="18" charset="0"/>
                <a:ea typeface="Cambria" panose="02040503050406030204" pitchFamily="18" charset="0"/>
              </a:rPr>
              <a:t>8</a:t>
            </a:r>
            <a:r>
              <a:rPr lang="en-US" sz="3200" dirty="0">
                <a:solidFill>
                  <a:schemeClr val="bg1"/>
                </a:solidFill>
                <a:latin typeface="Cambria" panose="02040503050406030204" pitchFamily="18" charset="0"/>
                <a:ea typeface="Cambria" panose="02040503050406030204" pitchFamily="18" charset="0"/>
              </a:rPr>
              <a:t>)</a:t>
            </a:r>
          </a:p>
        </p:txBody>
      </p:sp>
      <p:sp>
        <p:nvSpPr>
          <p:cNvPr id="8" name="Slide Number Placeholder 7">
            <a:extLst>
              <a:ext uri="{FF2B5EF4-FFF2-40B4-BE49-F238E27FC236}">
                <a16:creationId xmlns:a16="http://schemas.microsoft.com/office/drawing/2014/main" id="{270FD568-68AB-46E0-9B20-865E7D4BD7C4}"/>
              </a:ext>
            </a:extLst>
          </p:cNvPr>
          <p:cNvSpPr>
            <a:spLocks noGrp="1"/>
          </p:cNvSpPr>
          <p:nvPr>
            <p:ph type="sldNum" sz="quarter" idx="12"/>
          </p:nvPr>
        </p:nvSpPr>
        <p:spPr>
          <a:xfrm>
            <a:off x="9448800" y="6444548"/>
            <a:ext cx="2743200" cy="365125"/>
          </a:xfrm>
        </p:spPr>
        <p:txBody>
          <a:bodyPr/>
          <a:lstStyle/>
          <a:p>
            <a:fld id="{61AC4842-56B8-4A78-8894-A32FB2392F3F}" type="slidenum">
              <a:rPr lang="en-US" sz="2000" smtClean="0">
                <a:solidFill>
                  <a:schemeClr val="bg1"/>
                </a:solidFill>
              </a:rPr>
              <a:t>35</a:t>
            </a:fld>
            <a:endParaRPr lang="en-US" sz="2000">
              <a:solidFill>
                <a:schemeClr val="bg1"/>
              </a:solidFill>
            </a:endParaRPr>
          </a:p>
        </p:txBody>
      </p:sp>
    </p:spTree>
    <p:extLst>
      <p:ext uri="{BB962C8B-B14F-4D97-AF65-F5344CB8AC3E}">
        <p14:creationId xmlns:p14="http://schemas.microsoft.com/office/powerpoint/2010/main" val="29687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914242" cy="646331"/>
          </a:xfrm>
          <a:prstGeom prst="rect">
            <a:avLst/>
          </a:prstGeom>
        </p:spPr>
        <p:txBody>
          <a:bodyPr wrap="none">
            <a:spAutoFit/>
          </a:bodyPr>
          <a:lstStyle/>
          <a:p>
            <a:r>
              <a:rPr lang="en-US" sz="3600" b="1" dirty="0">
                <a:solidFill>
                  <a:srgbClr val="92D050"/>
                </a:solidFill>
                <a:latin typeface="Cambria" panose="02040503050406030204" pitchFamily="18" charset="0"/>
                <a:ea typeface="Cambria" panose="02040503050406030204" pitchFamily="18" charset="0"/>
              </a:rPr>
              <a:t>Paper 3 </a:t>
            </a:r>
          </a:p>
        </p:txBody>
      </p:sp>
      <p:sp>
        <p:nvSpPr>
          <p:cNvPr id="2" name="Rectangle 1">
            <a:extLst>
              <a:ext uri="{FF2B5EF4-FFF2-40B4-BE49-F238E27FC236}">
                <a16:creationId xmlns:a16="http://schemas.microsoft.com/office/drawing/2014/main" id="{BEBC0697-632A-49DE-A81E-61626CE2640D}"/>
              </a:ext>
            </a:extLst>
          </p:cNvPr>
          <p:cNvSpPr/>
          <p:nvPr/>
        </p:nvSpPr>
        <p:spPr>
          <a:xfrm>
            <a:off x="0" y="1186007"/>
            <a:ext cx="11344522" cy="1077218"/>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Galaxy clusters arise from rare high peaks of the initial density fluctuation field. </a:t>
            </a:r>
          </a:p>
        </p:txBody>
      </p:sp>
      <p:sp>
        <p:nvSpPr>
          <p:cNvPr id="7" name="Rectangle 6">
            <a:extLst>
              <a:ext uri="{FF2B5EF4-FFF2-40B4-BE49-F238E27FC236}">
                <a16:creationId xmlns:a16="http://schemas.microsoft.com/office/drawing/2014/main" id="{98A4F039-AB9D-4ABE-B87C-98A4D8DE4E4F}"/>
              </a:ext>
            </a:extLst>
          </p:cNvPr>
          <p:cNvSpPr/>
          <p:nvPr/>
        </p:nvSpPr>
        <p:spPr>
          <a:xfrm>
            <a:off x="0" y="2296165"/>
            <a:ext cx="5873916" cy="584775"/>
          </a:xfrm>
          <a:prstGeom prst="rect">
            <a:avLst/>
          </a:prstGeom>
        </p:spPr>
        <p:txBody>
          <a:bodyPr wrap="none">
            <a:spAutoFit/>
          </a:bodyPr>
          <a:lstStyle/>
          <a:p>
            <a:r>
              <a:rPr lang="en-US" sz="3200" dirty="0">
                <a:solidFill>
                  <a:srgbClr val="FFFF00"/>
                </a:solidFill>
                <a:latin typeface="Cambria" panose="02040503050406030204" pitchFamily="18" charset="0"/>
                <a:ea typeface="Cambria" panose="02040503050406030204" pitchFamily="18" charset="0"/>
              </a:rPr>
              <a:t>Density contrast or overdensity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78639AF-FDC5-4265-847A-5C8D08004717}"/>
                  </a:ext>
                </a:extLst>
              </p:cNvPr>
              <p:cNvSpPr txBox="1"/>
              <p:nvPr/>
            </p:nvSpPr>
            <p:spPr>
              <a:xfrm>
                <a:off x="6095999" y="2182297"/>
                <a:ext cx="3758978" cy="1039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mbria Math" panose="02040503050406030204" pitchFamily="18" charset="0"/>
                        </a:rPr>
                        <m:t>𝛿</m:t>
                      </m:r>
                      <m:d>
                        <m:dPr>
                          <m:ctrlPr>
                            <a:rPr lang="en-US" sz="3200" i="1">
                              <a:solidFill>
                                <a:schemeClr val="bg1"/>
                              </a:solidFill>
                              <a:latin typeface="Cambria Math" panose="02040503050406030204" pitchFamily="18" charset="0"/>
                              <a:ea typeface="Cambria Math" panose="02040503050406030204" pitchFamily="18" charset="0"/>
                            </a:rPr>
                          </m:ctrlPr>
                        </m:dPr>
                        <m:e>
                          <m:r>
                            <a:rPr lang="en-US" sz="3200" i="1">
                              <a:solidFill>
                                <a:schemeClr val="bg1"/>
                              </a:solidFill>
                              <a:latin typeface="Cambria Math" panose="02040503050406030204" pitchFamily="18" charset="0"/>
                              <a:ea typeface="Cambria Math" panose="02040503050406030204" pitchFamily="18" charset="0"/>
                            </a:rPr>
                            <m:t>𝑟</m:t>
                          </m:r>
                        </m:e>
                      </m:d>
                      <m:r>
                        <a:rPr lang="en-US" sz="3200" i="1">
                          <a:solidFill>
                            <a:schemeClr val="bg1"/>
                          </a:solidFill>
                          <a:latin typeface="Cambria Math" panose="02040503050406030204" pitchFamily="18" charset="0"/>
                          <a:ea typeface="Cambria Math" panose="02040503050406030204" pitchFamily="18" charset="0"/>
                        </a:rPr>
                        <m:t>=</m:t>
                      </m:r>
                      <m:f>
                        <m:fPr>
                          <m:ctrlPr>
                            <a:rPr lang="en-US" sz="3200" i="1">
                              <a:solidFill>
                                <a:schemeClr val="bg1"/>
                              </a:solidFill>
                              <a:latin typeface="Cambria Math" panose="02040503050406030204" pitchFamily="18" charset="0"/>
                              <a:ea typeface="Cambria Math" panose="02040503050406030204" pitchFamily="18" charset="0"/>
                            </a:rPr>
                          </m:ctrlPr>
                        </m:fPr>
                        <m:num>
                          <m:r>
                            <a:rPr lang="en-US" sz="3200" i="1">
                              <a:solidFill>
                                <a:schemeClr val="bg1"/>
                              </a:solidFill>
                              <a:latin typeface="Cambria Math" panose="02040503050406030204" pitchFamily="18" charset="0"/>
                              <a:ea typeface="Cambria Math" panose="02040503050406030204" pitchFamily="18" charset="0"/>
                            </a:rPr>
                            <m:t>𝜌</m:t>
                          </m:r>
                          <m:d>
                            <m:dPr>
                              <m:ctrlPr>
                                <a:rPr lang="en-US" sz="3200" i="1">
                                  <a:solidFill>
                                    <a:schemeClr val="bg1"/>
                                  </a:solidFill>
                                  <a:latin typeface="Cambria Math" panose="02040503050406030204" pitchFamily="18" charset="0"/>
                                  <a:ea typeface="Cambria Math" panose="02040503050406030204" pitchFamily="18" charset="0"/>
                                </a:rPr>
                              </m:ctrlPr>
                            </m:dPr>
                            <m:e>
                              <m:r>
                                <a:rPr lang="en-US" sz="3200" i="1">
                                  <a:solidFill>
                                    <a:schemeClr val="bg1"/>
                                  </a:solidFill>
                                  <a:latin typeface="Cambria Math" panose="02040503050406030204" pitchFamily="18" charset="0"/>
                                  <a:ea typeface="Cambria Math" panose="02040503050406030204" pitchFamily="18" charset="0"/>
                                </a:rPr>
                                <m:t>𝑟</m:t>
                              </m:r>
                            </m:e>
                          </m:d>
                          <m:r>
                            <a:rPr lang="en-US" sz="3200" b="0" i="1" smtClean="0">
                              <a:solidFill>
                                <a:schemeClr val="bg1"/>
                              </a:solidFill>
                              <a:latin typeface="Cambria Math" panose="02040503050406030204" pitchFamily="18" charset="0"/>
                              <a:ea typeface="Cambria Math" panose="02040503050406030204" pitchFamily="18" charset="0"/>
                            </a:rPr>
                            <m:t> − &lt;</m:t>
                          </m:r>
                          <m:r>
                            <a:rPr lang="en-US" sz="3200" i="1">
                              <a:solidFill>
                                <a:schemeClr val="bg1"/>
                              </a:solidFill>
                              <a:latin typeface="Cambria Math" panose="02040503050406030204" pitchFamily="18" charset="0"/>
                              <a:ea typeface="Cambria Math" panose="02040503050406030204" pitchFamily="18" charset="0"/>
                            </a:rPr>
                            <m:t>𝜌</m:t>
                          </m:r>
                          <m:r>
                            <a:rPr lang="en-US" sz="3200" b="0" i="1" smtClean="0">
                              <a:solidFill>
                                <a:schemeClr val="bg1"/>
                              </a:solidFill>
                              <a:latin typeface="Cambria Math" panose="02040503050406030204" pitchFamily="18" charset="0"/>
                              <a:ea typeface="Cambria Math" panose="02040503050406030204" pitchFamily="18" charset="0"/>
                            </a:rPr>
                            <m:t>&gt;</m:t>
                          </m:r>
                        </m:num>
                        <m:den>
                          <m:r>
                            <a:rPr lang="en-US" sz="3200" b="0" i="1" smtClean="0">
                              <a:solidFill>
                                <a:schemeClr val="bg1"/>
                              </a:solidFill>
                              <a:latin typeface="Cambria Math" panose="02040503050406030204" pitchFamily="18" charset="0"/>
                              <a:ea typeface="Cambria Math" panose="02040503050406030204" pitchFamily="18" charset="0"/>
                            </a:rPr>
                            <m:t>&lt;</m:t>
                          </m:r>
                          <m:r>
                            <a:rPr lang="en-US" sz="3200" i="1">
                              <a:solidFill>
                                <a:schemeClr val="bg1"/>
                              </a:solidFill>
                              <a:latin typeface="Cambria Math" panose="02040503050406030204" pitchFamily="18" charset="0"/>
                              <a:ea typeface="Cambria Math" panose="02040503050406030204" pitchFamily="18" charset="0"/>
                            </a:rPr>
                            <m:t>𝜌</m:t>
                          </m:r>
                          <m:r>
                            <a:rPr lang="en-US" sz="3200" b="0" i="1" smtClean="0">
                              <a:solidFill>
                                <a:schemeClr val="bg1"/>
                              </a:solidFill>
                              <a:latin typeface="Cambria Math" panose="02040503050406030204" pitchFamily="18" charset="0"/>
                              <a:ea typeface="Cambria Math" panose="02040503050406030204" pitchFamily="18" charset="0"/>
                            </a:rPr>
                            <m:t>&gt;</m:t>
                          </m:r>
                        </m:den>
                      </m:f>
                    </m:oMath>
                  </m:oMathPara>
                </a14:m>
                <a:endParaRPr lang="en-US" sz="3200" dirty="0">
                  <a:solidFill>
                    <a:schemeClr val="bg1"/>
                  </a:solidFill>
                </a:endParaRPr>
              </a:p>
            </p:txBody>
          </p:sp>
        </mc:Choice>
        <mc:Fallback xmlns="">
          <p:sp>
            <p:nvSpPr>
              <p:cNvPr id="16" name="TextBox 15">
                <a:extLst>
                  <a:ext uri="{FF2B5EF4-FFF2-40B4-BE49-F238E27FC236}">
                    <a16:creationId xmlns:a16="http://schemas.microsoft.com/office/drawing/2014/main" id="{078639AF-FDC5-4265-847A-5C8D08004717}"/>
                  </a:ext>
                </a:extLst>
              </p:cNvPr>
              <p:cNvSpPr txBox="1">
                <a:spLocks noRot="1" noChangeAspect="1" noMove="1" noResize="1" noEditPoints="1" noAdjustHandles="1" noChangeArrowheads="1" noChangeShapeType="1" noTextEdit="1"/>
              </p:cNvSpPr>
              <p:nvPr/>
            </p:nvSpPr>
            <p:spPr>
              <a:xfrm>
                <a:off x="6095999" y="2182297"/>
                <a:ext cx="3758978" cy="10390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2EE82B-F26F-41E9-AFF9-D3721E384A95}"/>
                  </a:ext>
                </a:extLst>
              </p:cNvPr>
              <p:cNvSpPr txBox="1"/>
              <p:nvPr/>
            </p:nvSpPr>
            <p:spPr>
              <a:xfrm>
                <a:off x="5973978" y="3377656"/>
                <a:ext cx="4003019" cy="959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mbria Math" panose="02040503050406030204" pitchFamily="18" charset="0"/>
                        </a:rPr>
                        <m:t>𝛿</m:t>
                      </m:r>
                      <m:d>
                        <m:dPr>
                          <m:ctrlPr>
                            <a:rPr lang="en-US" sz="3200" i="1">
                              <a:solidFill>
                                <a:schemeClr val="bg1"/>
                              </a:solidFill>
                              <a:latin typeface="Cambria Math" panose="02040503050406030204" pitchFamily="18" charset="0"/>
                              <a:ea typeface="Cambria Math" panose="02040503050406030204" pitchFamily="18" charset="0"/>
                            </a:rPr>
                          </m:ctrlPr>
                        </m:dPr>
                        <m:e>
                          <m:r>
                            <a:rPr lang="en-US" sz="3200" i="1">
                              <a:solidFill>
                                <a:schemeClr val="bg1"/>
                              </a:solidFill>
                              <a:latin typeface="Cambria Math" panose="02040503050406030204" pitchFamily="18" charset="0"/>
                              <a:ea typeface="Cambria Math" panose="02040503050406030204" pitchFamily="18" charset="0"/>
                            </a:rPr>
                            <m:t>𝑟</m:t>
                          </m:r>
                        </m:e>
                      </m:d>
                      <m:r>
                        <a:rPr lang="en-US" sz="3200" i="1">
                          <a:solidFill>
                            <a:schemeClr val="bg1"/>
                          </a:solidFill>
                          <a:latin typeface="Cambria Math" panose="02040503050406030204" pitchFamily="18" charset="0"/>
                          <a:ea typeface="Cambria Math" panose="02040503050406030204" pitchFamily="18" charset="0"/>
                        </a:rPr>
                        <m:t>=</m:t>
                      </m:r>
                      <m:f>
                        <m:fPr>
                          <m:ctrlPr>
                            <a:rPr lang="en-US" sz="3200" i="1">
                              <a:solidFill>
                                <a:schemeClr val="bg1"/>
                              </a:solidFill>
                              <a:latin typeface="Cambria Math" panose="02040503050406030204" pitchFamily="18" charset="0"/>
                              <a:ea typeface="Cambria Math" panose="02040503050406030204" pitchFamily="18" charset="0"/>
                            </a:rPr>
                          </m:ctrlPr>
                        </m:fPr>
                        <m:num>
                          <m:r>
                            <a:rPr lang="en-US" sz="3200" b="0" i="1" smtClean="0">
                              <a:solidFill>
                                <a:schemeClr val="bg1"/>
                              </a:solidFill>
                              <a:latin typeface="Cambria Math" panose="02040503050406030204" pitchFamily="18" charset="0"/>
                              <a:ea typeface="Cambria Math" panose="02040503050406030204" pitchFamily="18" charset="0"/>
                            </a:rPr>
                            <m:t>𝑀</m:t>
                          </m:r>
                          <m:d>
                            <m:dPr>
                              <m:ctrlPr>
                                <a:rPr lang="en-US" sz="3200" i="1">
                                  <a:solidFill>
                                    <a:schemeClr val="bg1"/>
                                  </a:solidFill>
                                  <a:latin typeface="Cambria Math" panose="02040503050406030204" pitchFamily="18" charset="0"/>
                                  <a:ea typeface="Cambria Math" panose="02040503050406030204" pitchFamily="18" charset="0"/>
                                </a:rPr>
                              </m:ctrlPr>
                            </m:dPr>
                            <m:e>
                              <m:r>
                                <a:rPr lang="en-US" sz="3200" i="1">
                                  <a:solidFill>
                                    <a:schemeClr val="bg1"/>
                                  </a:solidFill>
                                  <a:latin typeface="Cambria Math" panose="02040503050406030204" pitchFamily="18" charset="0"/>
                                  <a:ea typeface="Cambria Math" panose="02040503050406030204" pitchFamily="18" charset="0"/>
                                </a:rPr>
                                <m:t>𝑟</m:t>
                              </m:r>
                            </m:e>
                          </m:d>
                          <m:r>
                            <a:rPr lang="en-US" sz="3200" b="0" i="1" smtClean="0">
                              <a:solidFill>
                                <a:schemeClr val="bg1"/>
                              </a:solidFill>
                              <a:latin typeface="Cambria Math" panose="02040503050406030204" pitchFamily="18" charset="0"/>
                              <a:ea typeface="Cambria Math" panose="02040503050406030204" pitchFamily="18" charset="0"/>
                            </a:rPr>
                            <m:t> − &lt;</m:t>
                          </m:r>
                          <m:r>
                            <a:rPr lang="en-US" sz="3200" b="0" i="1" smtClean="0">
                              <a:solidFill>
                                <a:schemeClr val="bg1"/>
                              </a:solidFill>
                              <a:latin typeface="Cambria Math" panose="02040503050406030204" pitchFamily="18" charset="0"/>
                              <a:ea typeface="Cambria Math" panose="02040503050406030204" pitchFamily="18" charset="0"/>
                            </a:rPr>
                            <m:t>𝑀</m:t>
                          </m:r>
                          <m:r>
                            <a:rPr lang="en-US" sz="3200" b="0" i="1" smtClean="0">
                              <a:solidFill>
                                <a:schemeClr val="bg1"/>
                              </a:solidFill>
                              <a:latin typeface="Cambria Math" panose="02040503050406030204" pitchFamily="18" charset="0"/>
                              <a:ea typeface="Cambria Math" panose="02040503050406030204" pitchFamily="18" charset="0"/>
                            </a:rPr>
                            <m:t>&gt;</m:t>
                          </m:r>
                        </m:num>
                        <m:den>
                          <m:r>
                            <a:rPr lang="en-US" sz="3200" b="0" i="1" smtClean="0">
                              <a:solidFill>
                                <a:schemeClr val="bg1"/>
                              </a:solidFill>
                              <a:latin typeface="Cambria Math" panose="02040503050406030204" pitchFamily="18" charset="0"/>
                              <a:ea typeface="Cambria Math" panose="02040503050406030204" pitchFamily="18" charset="0"/>
                            </a:rPr>
                            <m:t>&lt;</m:t>
                          </m:r>
                          <m:r>
                            <a:rPr lang="en-US" sz="3200" b="0" i="1" smtClean="0">
                              <a:solidFill>
                                <a:schemeClr val="bg1"/>
                              </a:solidFill>
                              <a:latin typeface="Cambria Math" panose="02040503050406030204" pitchFamily="18" charset="0"/>
                              <a:ea typeface="Cambria Math" panose="02040503050406030204" pitchFamily="18" charset="0"/>
                            </a:rPr>
                            <m:t>𝑀</m:t>
                          </m:r>
                          <m:r>
                            <a:rPr lang="en-US" sz="3200" b="0" i="1" smtClean="0">
                              <a:solidFill>
                                <a:schemeClr val="bg1"/>
                              </a:solidFill>
                              <a:latin typeface="Cambria Math" panose="02040503050406030204" pitchFamily="18" charset="0"/>
                              <a:ea typeface="Cambria Math" panose="02040503050406030204" pitchFamily="18" charset="0"/>
                            </a:rPr>
                            <m:t>&gt;</m:t>
                          </m:r>
                        </m:den>
                      </m:f>
                    </m:oMath>
                  </m:oMathPara>
                </a14:m>
                <a:endParaRPr lang="en-US" sz="3200" dirty="0">
                  <a:solidFill>
                    <a:schemeClr val="bg1"/>
                  </a:solidFill>
                </a:endParaRPr>
              </a:p>
            </p:txBody>
          </p:sp>
        </mc:Choice>
        <mc:Fallback xmlns="">
          <p:sp>
            <p:nvSpPr>
              <p:cNvPr id="17" name="TextBox 16">
                <a:extLst>
                  <a:ext uri="{FF2B5EF4-FFF2-40B4-BE49-F238E27FC236}">
                    <a16:creationId xmlns:a16="http://schemas.microsoft.com/office/drawing/2014/main" id="{762EE82B-F26F-41E9-AFF9-D3721E384A95}"/>
                  </a:ext>
                </a:extLst>
              </p:cNvPr>
              <p:cNvSpPr txBox="1">
                <a:spLocks noRot="1" noChangeAspect="1" noMove="1" noResize="1" noEditPoints="1" noAdjustHandles="1" noChangeArrowheads="1" noChangeShapeType="1" noTextEdit="1"/>
              </p:cNvSpPr>
              <p:nvPr/>
            </p:nvSpPr>
            <p:spPr>
              <a:xfrm>
                <a:off x="5973978" y="3377656"/>
                <a:ext cx="4003019" cy="959686"/>
              </a:xfrm>
              <a:prstGeom prst="rect">
                <a:avLst/>
              </a:prstGeom>
              <a:blipFill>
                <a:blip r:embed="rId4"/>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38EEE274-3095-4871-9AB6-0963517F51B6}"/>
              </a:ext>
            </a:extLst>
          </p:cNvPr>
          <p:cNvSpPr/>
          <p:nvPr/>
        </p:nvSpPr>
        <p:spPr>
          <a:xfrm>
            <a:off x="198561" y="4544321"/>
            <a:ext cx="10458996" cy="584775"/>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where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C45E121-FBF7-41CC-A172-D5E5BD5F111A}"/>
                  </a:ext>
                </a:extLst>
              </p:cNvPr>
              <p:cNvSpPr txBox="1"/>
              <p:nvPr/>
            </p:nvSpPr>
            <p:spPr>
              <a:xfrm>
                <a:off x="2460210" y="4407169"/>
                <a:ext cx="2268185" cy="923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ea typeface="Cambria Math" panose="02040503050406030204" pitchFamily="18" charset="0"/>
                        </a:rPr>
                        <m:t>𝑀</m:t>
                      </m:r>
                      <m:r>
                        <a:rPr lang="en-US" sz="3200" i="1">
                          <a:solidFill>
                            <a:schemeClr val="bg1"/>
                          </a:solidFill>
                          <a:latin typeface="Cambria Math" panose="02040503050406030204" pitchFamily="18" charset="0"/>
                          <a:ea typeface="Cambria Math" panose="02040503050406030204" pitchFamily="18" charset="0"/>
                        </a:rPr>
                        <m:t>=</m:t>
                      </m:r>
                      <m:f>
                        <m:fPr>
                          <m:ctrlPr>
                            <a:rPr lang="en-US" sz="3200" i="1">
                              <a:solidFill>
                                <a:schemeClr val="bg1"/>
                              </a:solidFill>
                              <a:latin typeface="Cambria Math" panose="02040503050406030204" pitchFamily="18" charset="0"/>
                              <a:ea typeface="Cambria Math" panose="02040503050406030204" pitchFamily="18" charset="0"/>
                            </a:rPr>
                          </m:ctrlPr>
                        </m:fPr>
                        <m:num>
                          <m:r>
                            <a:rPr lang="en-US" sz="3200" b="0" i="1" smtClean="0">
                              <a:solidFill>
                                <a:schemeClr val="bg1"/>
                              </a:solidFill>
                              <a:latin typeface="Cambria Math" panose="02040503050406030204" pitchFamily="18" charset="0"/>
                              <a:ea typeface="Cambria Math" panose="02040503050406030204" pitchFamily="18" charset="0"/>
                            </a:rPr>
                            <m:t>4</m:t>
                          </m:r>
                          <m:r>
                            <a:rPr lang="en-US" sz="3200" b="0" i="1" smtClean="0">
                              <a:solidFill>
                                <a:schemeClr val="bg1"/>
                              </a:solidFill>
                              <a:latin typeface="Cambria Math" panose="02040503050406030204" pitchFamily="18" charset="0"/>
                              <a:ea typeface="Cambria Math" panose="02040503050406030204" pitchFamily="18" charset="0"/>
                            </a:rPr>
                            <m:t>𝜋</m:t>
                          </m:r>
                        </m:num>
                        <m:den>
                          <m:r>
                            <a:rPr lang="en-US" sz="3200" b="0" i="1" smtClean="0">
                              <a:solidFill>
                                <a:schemeClr val="bg1"/>
                              </a:solidFill>
                              <a:latin typeface="Cambria Math" panose="02040503050406030204" pitchFamily="18" charset="0"/>
                              <a:ea typeface="Cambria Math" panose="02040503050406030204" pitchFamily="18" charset="0"/>
                            </a:rPr>
                            <m:t>3</m:t>
                          </m:r>
                        </m:den>
                      </m:f>
                      <m:r>
                        <a:rPr lang="en-US" sz="3200" b="0" i="1" smtClean="0">
                          <a:solidFill>
                            <a:schemeClr val="bg1"/>
                          </a:solidFill>
                          <a:latin typeface="Cambria Math" panose="02040503050406030204" pitchFamily="18" charset="0"/>
                          <a:ea typeface="Cambria Math" panose="02040503050406030204" pitchFamily="18" charset="0"/>
                        </a:rPr>
                        <m:t> </m:t>
                      </m:r>
                      <m:sSup>
                        <m:sSupPr>
                          <m:ctrlPr>
                            <a:rPr lang="en-US" sz="3200" b="0" i="1" smtClean="0">
                              <a:solidFill>
                                <a:schemeClr val="bg1"/>
                              </a:solidFill>
                              <a:latin typeface="Cambria Math" panose="02040503050406030204" pitchFamily="18" charset="0"/>
                              <a:ea typeface="Cambria Math" panose="02040503050406030204" pitchFamily="18" charset="0"/>
                            </a:rPr>
                          </m:ctrlPr>
                        </m:sSupPr>
                        <m:e>
                          <m:r>
                            <a:rPr lang="en-US" sz="3200" b="0" i="1" smtClean="0">
                              <a:solidFill>
                                <a:schemeClr val="bg1"/>
                              </a:solidFill>
                              <a:latin typeface="Cambria Math" panose="02040503050406030204" pitchFamily="18" charset="0"/>
                              <a:ea typeface="Cambria Math" panose="02040503050406030204" pitchFamily="18" charset="0"/>
                            </a:rPr>
                            <m:t>𝑟</m:t>
                          </m:r>
                        </m:e>
                        <m:sup>
                          <m:r>
                            <a:rPr lang="en-US" sz="3200" b="0" i="1" smtClean="0">
                              <a:solidFill>
                                <a:schemeClr val="bg1"/>
                              </a:solidFill>
                              <a:latin typeface="Cambria Math" panose="02040503050406030204" pitchFamily="18" charset="0"/>
                              <a:ea typeface="Cambria Math" panose="02040503050406030204" pitchFamily="18" charset="0"/>
                            </a:rPr>
                            <m:t>3</m:t>
                          </m:r>
                        </m:sup>
                      </m:sSup>
                      <m:r>
                        <a:rPr lang="en-US" sz="3200" i="1">
                          <a:solidFill>
                            <a:schemeClr val="bg1"/>
                          </a:solidFill>
                          <a:latin typeface="Cambria Math" panose="02040503050406030204" pitchFamily="18" charset="0"/>
                          <a:ea typeface="Cambria Math" panose="02040503050406030204" pitchFamily="18" charset="0"/>
                        </a:rPr>
                        <m:t>𝜌</m:t>
                      </m:r>
                    </m:oMath>
                  </m:oMathPara>
                </a14:m>
                <a:endParaRPr lang="en-US" sz="3200" dirty="0">
                  <a:solidFill>
                    <a:schemeClr val="bg1"/>
                  </a:solidFill>
                </a:endParaRPr>
              </a:p>
            </p:txBody>
          </p:sp>
        </mc:Choice>
        <mc:Fallback xmlns="">
          <p:sp>
            <p:nvSpPr>
              <p:cNvPr id="20" name="TextBox 19">
                <a:extLst>
                  <a:ext uri="{FF2B5EF4-FFF2-40B4-BE49-F238E27FC236}">
                    <a16:creationId xmlns:a16="http://schemas.microsoft.com/office/drawing/2014/main" id="{3C45E121-FBF7-41CC-A172-D5E5BD5F111A}"/>
                  </a:ext>
                </a:extLst>
              </p:cNvPr>
              <p:cNvSpPr txBox="1">
                <a:spLocks noRot="1" noChangeAspect="1" noMove="1" noResize="1" noEditPoints="1" noAdjustHandles="1" noChangeArrowheads="1" noChangeShapeType="1" noTextEdit="1"/>
              </p:cNvSpPr>
              <p:nvPr/>
            </p:nvSpPr>
            <p:spPr>
              <a:xfrm>
                <a:off x="2460210" y="4407169"/>
                <a:ext cx="2268185" cy="923394"/>
              </a:xfrm>
              <a:prstGeom prst="rect">
                <a:avLst/>
              </a:prstGeom>
              <a:blipFill>
                <a:blip r:embed="rId5"/>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83C623DA-E052-4277-8362-52ACB9612C8D}"/>
              </a:ext>
            </a:extLst>
          </p:cNvPr>
          <p:cNvSpPr/>
          <p:nvPr/>
        </p:nvSpPr>
        <p:spPr>
          <a:xfrm>
            <a:off x="198561" y="3198506"/>
            <a:ext cx="10458996" cy="584775"/>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Or</a:t>
            </a:r>
            <a:r>
              <a:rPr lang="ar-EG" sz="3200" dirty="0">
                <a:solidFill>
                  <a:schemeClr val="bg1"/>
                </a:solidFill>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equivalently </a:t>
            </a:r>
          </a:p>
        </p:txBody>
      </p:sp>
      <p:sp>
        <p:nvSpPr>
          <p:cNvPr id="23" name="Title 3">
            <a:extLst>
              <a:ext uri="{FF2B5EF4-FFF2-40B4-BE49-F238E27FC236}">
                <a16:creationId xmlns:a16="http://schemas.microsoft.com/office/drawing/2014/main" id="{93F04A61-723E-4F37-877A-B534C14ED2EC}"/>
              </a:ext>
            </a:extLst>
          </p:cNvPr>
          <p:cNvSpPr>
            <a:spLocks noGrp="1"/>
          </p:cNvSpPr>
          <p:nvPr>
            <p:ph type="title"/>
          </p:nvPr>
        </p:nvSpPr>
        <p:spPr>
          <a:xfrm>
            <a:off x="2152649" y="-36731"/>
            <a:ext cx="7886700" cy="1158874"/>
          </a:xfrm>
          <a:noFill/>
        </p:spPr>
        <p:txBody>
          <a:bodyPr>
            <a:normAutofit/>
          </a:bodyPr>
          <a:lstStyle/>
          <a:p>
            <a:pPr algn="ctr" fontAlgn="base"/>
            <a:r>
              <a:rPr lang="en-US" b="1" dirty="0">
                <a:solidFill>
                  <a:schemeClr val="bg1"/>
                </a:solidFill>
                <a:latin typeface="Cambria" panose="02040503050406030204" pitchFamily="18" charset="0"/>
                <a:ea typeface="Cambria" panose="02040503050406030204" pitchFamily="18" charset="0"/>
              </a:rPr>
              <a:t>Cluster Formation</a:t>
            </a:r>
            <a:endParaRPr lang="en-US" b="1" dirty="0">
              <a:solidFill>
                <a:schemeClr val="bg1"/>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CA7AF39D-5CDB-4A07-83F5-A4F504118A73}"/>
              </a:ext>
            </a:extLst>
          </p:cNvPr>
          <p:cNvSpPr/>
          <p:nvPr/>
        </p:nvSpPr>
        <p:spPr>
          <a:xfrm>
            <a:off x="91574" y="5676104"/>
            <a:ext cx="11554994" cy="1077218"/>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These peaks grow with time through the gravitational instability to form the present galaxy clusters</a:t>
            </a:r>
          </a:p>
        </p:txBody>
      </p:sp>
      <p:sp>
        <p:nvSpPr>
          <p:cNvPr id="8" name="Slide Number Placeholder 7">
            <a:extLst>
              <a:ext uri="{FF2B5EF4-FFF2-40B4-BE49-F238E27FC236}">
                <a16:creationId xmlns:a16="http://schemas.microsoft.com/office/drawing/2014/main" id="{3F90B45C-71C0-4E67-9DB7-AB31FFC4B965}"/>
              </a:ext>
            </a:extLst>
          </p:cNvPr>
          <p:cNvSpPr>
            <a:spLocks noGrp="1"/>
          </p:cNvSpPr>
          <p:nvPr>
            <p:ph type="sldNum" sz="quarter" idx="12"/>
          </p:nvPr>
        </p:nvSpPr>
        <p:spPr>
          <a:xfrm>
            <a:off x="9442271" y="6451680"/>
            <a:ext cx="2743200" cy="365125"/>
          </a:xfrm>
        </p:spPr>
        <p:txBody>
          <a:bodyPr/>
          <a:lstStyle/>
          <a:p>
            <a:fld id="{61AC4842-56B8-4A78-8894-A32FB2392F3F}" type="slidenum">
              <a:rPr lang="en-US" sz="2000" smtClean="0">
                <a:solidFill>
                  <a:schemeClr val="bg1"/>
                </a:solidFill>
              </a:rPr>
              <a:t>36</a:t>
            </a:fld>
            <a:endParaRPr lang="en-US" sz="2000" dirty="0">
              <a:solidFill>
                <a:schemeClr val="bg1"/>
              </a:solidFill>
            </a:endParaRPr>
          </a:p>
        </p:txBody>
      </p:sp>
    </p:spTree>
    <p:extLst>
      <p:ext uri="{BB962C8B-B14F-4D97-AF65-F5344CB8AC3E}">
        <p14:creationId xmlns:p14="http://schemas.microsoft.com/office/powerpoint/2010/main" val="42596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13" name="Right Arrow 12">
            <a:extLst>
              <a:ext uri="{FF2B5EF4-FFF2-40B4-BE49-F238E27FC236}">
                <a16:creationId xmlns:a16="http://schemas.microsoft.com/office/drawing/2014/main" id="{65277A9E-DE0D-452E-A6DB-4C3D7402EB79}"/>
              </a:ext>
            </a:extLst>
          </p:cNvPr>
          <p:cNvSpPr/>
          <p:nvPr/>
        </p:nvSpPr>
        <p:spPr>
          <a:xfrm>
            <a:off x="4811945" y="4370988"/>
            <a:ext cx="2359637" cy="480379"/>
          </a:xfrm>
          <a:prstGeom prst="rightArrow">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latin typeface="Cambria Math" panose="02040503050406030204" pitchFamily="18" charset="0"/>
              <a:ea typeface="Cambria Math" panose="02040503050406030204" pitchFamily="18" charset="0"/>
              <a:cs typeface="Andalus" panose="02020603050405020304" pitchFamily="18" charset="-78"/>
            </a:endParaRPr>
          </a:p>
        </p:txBody>
      </p:sp>
      <p:sp>
        <p:nvSpPr>
          <p:cNvPr id="14" name="Rectangle 13">
            <a:extLst>
              <a:ext uri="{FF2B5EF4-FFF2-40B4-BE49-F238E27FC236}">
                <a16:creationId xmlns:a16="http://schemas.microsoft.com/office/drawing/2014/main" id="{A86BE178-1977-48E2-9AF1-88CC91BAC86F}"/>
              </a:ext>
            </a:extLst>
          </p:cNvPr>
          <p:cNvSpPr/>
          <p:nvPr/>
        </p:nvSpPr>
        <p:spPr>
          <a:xfrm>
            <a:off x="4682157" y="3586157"/>
            <a:ext cx="2359637" cy="830997"/>
          </a:xfrm>
          <a:prstGeom prst="rect">
            <a:avLst/>
          </a:prstGeom>
        </p:spPr>
        <p:txBody>
          <a:bodyPr wrap="square">
            <a:spAutoFit/>
          </a:bodyPr>
          <a:lstStyle/>
          <a:p>
            <a:pPr algn="ctr"/>
            <a:r>
              <a:rPr lang="en-US" sz="2400" dirty="0">
                <a:solidFill>
                  <a:schemeClr val="bg1"/>
                </a:solidFill>
                <a:latin typeface="Cambria Math" panose="02040503050406030204" pitchFamily="18" charset="0"/>
                <a:ea typeface="Cambria Math" panose="02040503050406030204" pitchFamily="18" charset="0"/>
                <a:cs typeface="Andalus" panose="02020603050405020304" pitchFamily="18" charset="-78"/>
              </a:rPr>
              <a:t>Density perturbation</a:t>
            </a:r>
          </a:p>
        </p:txBody>
      </p:sp>
      <p:sp>
        <p:nvSpPr>
          <p:cNvPr id="15" name="Rectangle 14">
            <a:extLst>
              <a:ext uri="{FF2B5EF4-FFF2-40B4-BE49-F238E27FC236}">
                <a16:creationId xmlns:a16="http://schemas.microsoft.com/office/drawing/2014/main" id="{D842456F-9E59-478A-838D-229F8B296BD5}"/>
              </a:ext>
            </a:extLst>
          </p:cNvPr>
          <p:cNvSpPr/>
          <p:nvPr/>
        </p:nvSpPr>
        <p:spPr>
          <a:xfrm>
            <a:off x="4908753" y="4851367"/>
            <a:ext cx="2262828" cy="461665"/>
          </a:xfrm>
          <a:prstGeom prst="rect">
            <a:avLst/>
          </a:prstGeom>
        </p:spPr>
        <p:txBody>
          <a:bodyPr wrap="square">
            <a:spAutoFit/>
          </a:bodyPr>
          <a:lstStyle/>
          <a:p>
            <a:r>
              <a:rPr lang="en-US" sz="2400" dirty="0">
                <a:solidFill>
                  <a:schemeClr val="bg1"/>
                </a:solidFill>
                <a:latin typeface="Cambria Math" panose="02040503050406030204" pitchFamily="18" charset="0"/>
                <a:ea typeface="Cambria Math" panose="02040503050406030204" pitchFamily="18" charset="0"/>
                <a:cs typeface="Andalus" panose="02020603050405020304" pitchFamily="18" charset="-78"/>
              </a:rPr>
              <a:t>Grav. Instability</a:t>
            </a:r>
            <a:endParaRPr lang="en-US" sz="2400" b="1" u="sng" dirty="0">
              <a:solidFill>
                <a:schemeClr val="bg1"/>
              </a:solidFill>
              <a:latin typeface="Cambria Math" panose="02040503050406030204" pitchFamily="18" charset="0"/>
              <a:ea typeface="Cambria Math" panose="02040503050406030204" pitchFamily="18" charset="0"/>
              <a:cs typeface="Andalus" panose="02020603050405020304" pitchFamily="18" charset="-78"/>
            </a:endParaRPr>
          </a:p>
        </p:txBody>
      </p:sp>
      <p:sp>
        <p:nvSpPr>
          <p:cNvPr id="18" name="Rectangle 17">
            <a:extLst>
              <a:ext uri="{FF2B5EF4-FFF2-40B4-BE49-F238E27FC236}">
                <a16:creationId xmlns:a16="http://schemas.microsoft.com/office/drawing/2014/main" id="{A207A367-16E6-4365-B5FE-F75993F73ABD}"/>
              </a:ext>
            </a:extLst>
          </p:cNvPr>
          <p:cNvSpPr/>
          <p:nvPr/>
        </p:nvSpPr>
        <p:spPr>
          <a:xfrm>
            <a:off x="139700" y="1427119"/>
            <a:ext cx="10458996" cy="830997"/>
          </a:xfrm>
          <a:prstGeom prst="rect">
            <a:avLst/>
          </a:prstGeom>
        </p:spPr>
        <p:txBody>
          <a:bodyPr wrap="square">
            <a:spAutoFit/>
          </a:bodyPr>
          <a:lstStyle/>
          <a:p>
            <a:r>
              <a:rPr lang="en-US" sz="2400" dirty="0">
                <a:solidFill>
                  <a:schemeClr val="bg1"/>
                </a:solidFill>
                <a:latin typeface="Cambria" panose="02040503050406030204" pitchFamily="18" charset="0"/>
                <a:ea typeface="Cambria" panose="02040503050406030204" pitchFamily="18" charset="0"/>
              </a:rPr>
              <a:t>These peaks grow with time through the gravitational instability to form the present galaxy clusters</a:t>
            </a:r>
          </a:p>
        </p:txBody>
      </p:sp>
      <p:sp>
        <p:nvSpPr>
          <p:cNvPr id="20" name="Title 3">
            <a:extLst>
              <a:ext uri="{FF2B5EF4-FFF2-40B4-BE49-F238E27FC236}">
                <a16:creationId xmlns:a16="http://schemas.microsoft.com/office/drawing/2014/main" id="{CE73E599-9795-490F-8933-5C7849333DF3}"/>
              </a:ext>
            </a:extLst>
          </p:cNvPr>
          <p:cNvSpPr txBox="1">
            <a:spLocks/>
          </p:cNvSpPr>
          <p:nvPr/>
        </p:nvSpPr>
        <p:spPr>
          <a:xfrm>
            <a:off x="2152649" y="-36731"/>
            <a:ext cx="7886700" cy="115887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r>
              <a:rPr lang="en-US" b="1">
                <a:solidFill>
                  <a:schemeClr val="bg1"/>
                </a:solidFill>
                <a:latin typeface="Cambria" panose="02040503050406030204" pitchFamily="18" charset="0"/>
                <a:ea typeface="Cambria" panose="02040503050406030204" pitchFamily="18" charset="0"/>
              </a:rPr>
              <a:t>Background</a:t>
            </a:r>
            <a:endParaRPr lang="en-US"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9975B6C-91EA-483D-9FF1-57799D4C04CE}"/>
              </a:ext>
            </a:extLst>
          </p:cNvPr>
          <p:cNvPicPr>
            <a:picLocks noChangeAspect="1"/>
          </p:cNvPicPr>
          <p:nvPr/>
        </p:nvPicPr>
        <p:blipFill>
          <a:blip r:embed="rId3"/>
          <a:stretch>
            <a:fillRect/>
          </a:stretch>
        </p:blipFill>
        <p:spPr>
          <a:xfrm>
            <a:off x="677756" y="2521442"/>
            <a:ext cx="4037712" cy="3962433"/>
          </a:xfrm>
          <a:prstGeom prst="rect">
            <a:avLst/>
          </a:prstGeom>
        </p:spPr>
      </p:pic>
      <p:pic>
        <p:nvPicPr>
          <p:cNvPr id="21" name="Picture 20">
            <a:extLst>
              <a:ext uri="{FF2B5EF4-FFF2-40B4-BE49-F238E27FC236}">
                <a16:creationId xmlns:a16="http://schemas.microsoft.com/office/drawing/2014/main" id="{C3C1EDF0-F235-4D71-8B45-049E07C05FCC}"/>
              </a:ext>
            </a:extLst>
          </p:cNvPr>
          <p:cNvPicPr>
            <a:picLocks noChangeAspect="1"/>
          </p:cNvPicPr>
          <p:nvPr/>
        </p:nvPicPr>
        <p:blipFill>
          <a:blip r:embed="rId4"/>
          <a:stretch>
            <a:fillRect/>
          </a:stretch>
        </p:blipFill>
        <p:spPr>
          <a:xfrm>
            <a:off x="7364868" y="2423356"/>
            <a:ext cx="4162556" cy="3962433"/>
          </a:xfrm>
          <a:prstGeom prst="rect">
            <a:avLst/>
          </a:prstGeom>
        </p:spPr>
      </p:pic>
      <p:sp>
        <p:nvSpPr>
          <p:cNvPr id="7" name="Slide Number Placeholder 6">
            <a:extLst>
              <a:ext uri="{FF2B5EF4-FFF2-40B4-BE49-F238E27FC236}">
                <a16:creationId xmlns:a16="http://schemas.microsoft.com/office/drawing/2014/main" id="{8DAAE2E7-169B-45AC-A138-E3EFFE4B0DC9}"/>
              </a:ext>
            </a:extLst>
          </p:cNvPr>
          <p:cNvSpPr>
            <a:spLocks noGrp="1"/>
          </p:cNvSpPr>
          <p:nvPr>
            <p:ph type="sldNum" sz="quarter" idx="12"/>
          </p:nvPr>
        </p:nvSpPr>
        <p:spPr>
          <a:xfrm>
            <a:off x="9446146" y="6483875"/>
            <a:ext cx="2743200" cy="365125"/>
          </a:xfrm>
        </p:spPr>
        <p:txBody>
          <a:bodyPr/>
          <a:lstStyle/>
          <a:p>
            <a:fld id="{61AC4842-56B8-4A78-8894-A32FB2392F3F}" type="slidenum">
              <a:rPr lang="en-US" sz="2000" smtClean="0">
                <a:solidFill>
                  <a:schemeClr val="bg1"/>
                </a:solidFill>
              </a:rPr>
              <a:t>37</a:t>
            </a:fld>
            <a:endParaRPr lang="en-US" sz="2000" dirty="0">
              <a:solidFill>
                <a:schemeClr val="bg1"/>
              </a:solidFill>
            </a:endParaRPr>
          </a:p>
        </p:txBody>
      </p:sp>
    </p:spTree>
    <p:extLst>
      <p:ext uri="{BB962C8B-B14F-4D97-AF65-F5344CB8AC3E}">
        <p14:creationId xmlns:p14="http://schemas.microsoft.com/office/powerpoint/2010/main" val="14758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11" name="Title 3">
            <a:extLst>
              <a:ext uri="{FF2B5EF4-FFF2-40B4-BE49-F238E27FC236}">
                <a16:creationId xmlns:a16="http://schemas.microsoft.com/office/drawing/2014/main" id="{A953F9EC-8B7D-4586-A0DE-BB53862F2920}"/>
              </a:ext>
            </a:extLst>
          </p:cNvPr>
          <p:cNvSpPr>
            <a:spLocks noGrp="1"/>
          </p:cNvSpPr>
          <p:nvPr>
            <p:ph type="title"/>
          </p:nvPr>
        </p:nvSpPr>
        <p:spPr>
          <a:xfrm>
            <a:off x="2152649" y="-36731"/>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Background</a:t>
            </a:r>
          </a:p>
        </p:txBody>
      </p:sp>
      <p:sp>
        <p:nvSpPr>
          <p:cNvPr id="13" name="Rectangle 12">
            <a:extLst>
              <a:ext uri="{FF2B5EF4-FFF2-40B4-BE49-F238E27FC236}">
                <a16:creationId xmlns:a16="http://schemas.microsoft.com/office/drawing/2014/main" id="{3F0CBCB7-A8C0-4AEE-8659-B039459833AC}"/>
              </a:ext>
            </a:extLst>
          </p:cNvPr>
          <p:cNvSpPr/>
          <p:nvPr/>
        </p:nvSpPr>
        <p:spPr>
          <a:xfrm>
            <a:off x="165098" y="1031270"/>
            <a:ext cx="10020302" cy="954107"/>
          </a:xfrm>
          <a:prstGeom prst="rect">
            <a:avLst/>
          </a:prstGeom>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rPr>
              <a:t>The question is:</a:t>
            </a:r>
          </a:p>
          <a:p>
            <a:pPr algn="just"/>
            <a:r>
              <a:rPr lang="en-US" sz="2800" dirty="0">
                <a:solidFill>
                  <a:schemeClr val="bg1"/>
                </a:solidFill>
                <a:latin typeface="Cambria" panose="02040503050406030204" pitchFamily="18" charset="0"/>
                <a:ea typeface="Cambria" panose="02040503050406030204" pitchFamily="18" charset="0"/>
              </a:rPr>
              <a:t>How many clusters we have in the Universe ?</a:t>
            </a:r>
          </a:p>
        </p:txBody>
      </p:sp>
      <p:sp>
        <p:nvSpPr>
          <p:cNvPr id="14" name="Rectangle 13">
            <a:extLst>
              <a:ext uri="{FF2B5EF4-FFF2-40B4-BE49-F238E27FC236}">
                <a16:creationId xmlns:a16="http://schemas.microsoft.com/office/drawing/2014/main" id="{37CB1D91-E7C6-487D-A450-B54EF9D452A8}"/>
              </a:ext>
            </a:extLst>
          </p:cNvPr>
          <p:cNvSpPr/>
          <p:nvPr/>
        </p:nvSpPr>
        <p:spPr>
          <a:xfrm>
            <a:off x="165098" y="2423356"/>
            <a:ext cx="11670777" cy="3539430"/>
          </a:xfrm>
          <a:prstGeom prst="rect">
            <a:avLst/>
          </a:prstGeom>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rPr>
              <a:t>Cosmological models can predict the number of clusters above a certain mass threshold, N(&gt;M) =???.</a:t>
            </a:r>
          </a:p>
          <a:p>
            <a:pPr algn="just"/>
            <a:endParaRPr lang="en-US" sz="2800" dirty="0">
              <a:solidFill>
                <a:schemeClr val="bg1"/>
              </a:solidFill>
              <a:latin typeface="Cambria" panose="02040503050406030204" pitchFamily="18" charset="0"/>
              <a:ea typeface="Cambria" panose="02040503050406030204" pitchFamily="18" charset="0"/>
            </a:endParaRPr>
          </a:p>
          <a:p>
            <a:pPr algn="just"/>
            <a:r>
              <a:rPr lang="en-US" sz="2800" dirty="0">
                <a:solidFill>
                  <a:schemeClr val="bg1"/>
                </a:solidFill>
                <a:latin typeface="Cambria" panose="02040503050406030204" pitchFamily="18" charset="0"/>
                <a:ea typeface="Cambria" panose="02040503050406030204" pitchFamily="18" charset="0"/>
              </a:rPr>
              <a:t>This number of clusters depends on the cosmological parameter of</a:t>
            </a:r>
          </a:p>
          <a:p>
            <a:pPr algn="just"/>
            <a:endParaRPr lang="en-US" sz="2800" dirty="0">
              <a:solidFill>
                <a:schemeClr val="bg1"/>
              </a:solidFill>
              <a:latin typeface="Cambria" panose="02040503050406030204" pitchFamily="18" charset="0"/>
              <a:ea typeface="Cambria" panose="02040503050406030204" pitchFamily="18" charset="0"/>
            </a:endParaRPr>
          </a:p>
          <a:p>
            <a:r>
              <a:rPr lang="en-US" sz="2800" dirty="0">
                <a:solidFill>
                  <a:schemeClr val="bg1"/>
                </a:solidFill>
                <a:latin typeface="Cambria" panose="02040503050406030204" pitchFamily="18" charset="0"/>
                <a:ea typeface="Cambria" panose="02040503050406030204" pitchFamily="18" charset="0"/>
              </a:rPr>
              <a:t>1. The matter density of the universe (</a:t>
            </a:r>
            <a:r>
              <a:rPr lang="en-US" sz="2800" b="1" dirty="0">
                <a:solidFill>
                  <a:srgbClr val="FFFF00"/>
                </a:solidFill>
                <a:latin typeface="Cambria" panose="02040503050406030204" pitchFamily="18" charset="0"/>
                <a:ea typeface="Cambria" panose="02040503050406030204" pitchFamily="18" charset="0"/>
              </a:rPr>
              <a:t>Ω</a:t>
            </a:r>
            <a:r>
              <a:rPr lang="en-US" sz="2800" b="1" baseline="-25000" dirty="0">
                <a:solidFill>
                  <a:srgbClr val="FFFF00"/>
                </a:solidFill>
                <a:latin typeface="Cambria" panose="02040503050406030204" pitchFamily="18" charset="0"/>
                <a:ea typeface="Cambria" panose="02040503050406030204" pitchFamily="18" charset="0"/>
              </a:rPr>
              <a:t>m</a:t>
            </a:r>
            <a:r>
              <a:rPr lang="en-US" sz="2800" dirty="0">
                <a:solidFill>
                  <a:schemeClr val="bg1"/>
                </a:solidFill>
                <a:latin typeface="Cambria" panose="02040503050406030204" pitchFamily="18" charset="0"/>
                <a:ea typeface="Cambria" panose="02040503050406030204" pitchFamily="18" charset="0"/>
              </a:rPr>
              <a:t>)</a:t>
            </a:r>
          </a:p>
          <a:p>
            <a:endParaRPr lang="en-US" sz="2800" dirty="0">
              <a:solidFill>
                <a:schemeClr val="bg1"/>
              </a:solidFill>
              <a:latin typeface="Cambria" panose="02040503050406030204" pitchFamily="18" charset="0"/>
              <a:ea typeface="Cambria" panose="02040503050406030204" pitchFamily="18" charset="0"/>
            </a:endParaRPr>
          </a:p>
          <a:p>
            <a:r>
              <a:rPr lang="en-US" sz="2800" dirty="0">
                <a:solidFill>
                  <a:schemeClr val="bg1"/>
                </a:solidFill>
                <a:latin typeface="Cambria" panose="02040503050406030204" pitchFamily="18" charset="0"/>
                <a:ea typeface="Cambria" panose="02040503050406030204" pitchFamily="18" charset="0"/>
              </a:rPr>
              <a:t>2. The rms mass fluctuations on the scale of 8 Mpc (</a:t>
            </a:r>
            <a:r>
              <a:rPr lang="en-US" sz="2800" b="1" dirty="0">
                <a:solidFill>
                  <a:srgbClr val="FFFF00"/>
                </a:solidFill>
                <a:latin typeface="Cambria" panose="02040503050406030204" pitchFamily="18" charset="0"/>
                <a:ea typeface="Cambria" panose="02040503050406030204" pitchFamily="18" charset="0"/>
              </a:rPr>
              <a:t>σ</a:t>
            </a:r>
            <a:r>
              <a:rPr lang="en-US" sz="2800" b="1" baseline="-25000" dirty="0">
                <a:solidFill>
                  <a:srgbClr val="FFFF00"/>
                </a:solidFill>
                <a:latin typeface="Cambria" panose="02040503050406030204" pitchFamily="18" charset="0"/>
                <a:ea typeface="Cambria" panose="02040503050406030204" pitchFamily="18" charset="0"/>
              </a:rPr>
              <a:t>8</a:t>
            </a:r>
            <a:r>
              <a:rPr lang="en-US" sz="2800" dirty="0">
                <a:solidFill>
                  <a:schemeClr val="bg1"/>
                </a:solidFill>
                <a:latin typeface="Cambria" panose="02040503050406030204" pitchFamily="18" charset="0"/>
                <a:ea typeface="Cambria" panose="02040503050406030204" pitchFamily="18" charset="0"/>
              </a:rPr>
              <a:t>) </a:t>
            </a:r>
          </a:p>
        </p:txBody>
      </p:sp>
      <p:sp>
        <p:nvSpPr>
          <p:cNvPr id="6" name="Slide Number Placeholder 5">
            <a:extLst>
              <a:ext uri="{FF2B5EF4-FFF2-40B4-BE49-F238E27FC236}">
                <a16:creationId xmlns:a16="http://schemas.microsoft.com/office/drawing/2014/main" id="{368AFD65-8579-4093-AAFF-6194C6B37E05}"/>
              </a:ext>
            </a:extLst>
          </p:cNvPr>
          <p:cNvSpPr>
            <a:spLocks noGrp="1"/>
          </p:cNvSpPr>
          <p:nvPr>
            <p:ph type="sldNum" sz="quarter" idx="12"/>
          </p:nvPr>
        </p:nvSpPr>
        <p:spPr>
          <a:xfrm>
            <a:off x="9448800" y="6474855"/>
            <a:ext cx="2743200" cy="365125"/>
          </a:xfrm>
        </p:spPr>
        <p:txBody>
          <a:bodyPr/>
          <a:lstStyle/>
          <a:p>
            <a:fld id="{61AC4842-56B8-4A78-8894-A32FB2392F3F}" type="slidenum">
              <a:rPr lang="en-US" sz="2000" smtClean="0">
                <a:solidFill>
                  <a:schemeClr val="bg1"/>
                </a:solidFill>
              </a:rPr>
              <a:t>38</a:t>
            </a:fld>
            <a:endParaRPr lang="en-US" sz="2000" dirty="0">
              <a:solidFill>
                <a:schemeClr val="bg1"/>
              </a:solidFill>
            </a:endParaRPr>
          </a:p>
        </p:txBody>
      </p:sp>
    </p:spTree>
    <p:extLst>
      <p:ext uri="{BB962C8B-B14F-4D97-AF65-F5344CB8AC3E}">
        <p14:creationId xmlns:p14="http://schemas.microsoft.com/office/powerpoint/2010/main" val="5978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16" name="Rectangle 15">
            <a:extLst>
              <a:ext uri="{FF2B5EF4-FFF2-40B4-BE49-F238E27FC236}">
                <a16:creationId xmlns:a16="http://schemas.microsoft.com/office/drawing/2014/main" id="{FD1951F6-64C6-4517-9C61-E6E43145B20E}"/>
              </a:ext>
            </a:extLst>
          </p:cNvPr>
          <p:cNvSpPr/>
          <p:nvPr/>
        </p:nvSpPr>
        <p:spPr>
          <a:xfrm>
            <a:off x="288471" y="984388"/>
            <a:ext cx="11615058" cy="830997"/>
          </a:xfrm>
          <a:prstGeom prst="rect">
            <a:avLst/>
          </a:prstGeom>
        </p:spPr>
        <p:txBody>
          <a:bodyPr wrap="square">
            <a:spAutoFit/>
          </a:bodyPr>
          <a:lstStyle/>
          <a:p>
            <a:r>
              <a:rPr lang="en-US" sz="2400" b="1" dirty="0">
                <a:solidFill>
                  <a:schemeClr val="bg1"/>
                </a:solidFill>
                <a:latin typeface="Cambria" panose="02040503050406030204" pitchFamily="18" charset="0"/>
                <a:ea typeface="Cambria" panose="02040503050406030204" pitchFamily="18" charset="0"/>
              </a:rPr>
              <a:t>The Effect of varying</a:t>
            </a:r>
            <a:r>
              <a:rPr lang="en-US" sz="2400" b="1" dirty="0">
                <a:solidFill>
                  <a:srgbClr val="FFFF00"/>
                </a:solidFill>
                <a:latin typeface="Cambria" panose="02040503050406030204" pitchFamily="18" charset="0"/>
                <a:ea typeface="Cambria" panose="02040503050406030204" pitchFamily="18" charset="0"/>
              </a:rPr>
              <a:t> Ω</a:t>
            </a:r>
            <a:r>
              <a:rPr lang="en-US" sz="2400" b="1" baseline="-25000" dirty="0">
                <a:solidFill>
                  <a:srgbClr val="FFFF00"/>
                </a:solidFill>
                <a:latin typeface="Cambria" panose="02040503050406030204" pitchFamily="18" charset="0"/>
                <a:ea typeface="Cambria" panose="02040503050406030204" pitchFamily="18" charset="0"/>
              </a:rPr>
              <a:t>m</a:t>
            </a:r>
            <a:r>
              <a:rPr lang="en-US" sz="2400" b="1" dirty="0">
                <a:solidFill>
                  <a:schemeClr val="bg1"/>
                </a:solidFill>
                <a:latin typeface="Cambria" panose="02040503050406030204" pitchFamily="18" charset="0"/>
                <a:ea typeface="Cambria" panose="02040503050406030204" pitchFamily="18" charset="0"/>
              </a:rPr>
              <a:t> and </a:t>
            </a:r>
            <a:r>
              <a:rPr lang="en-US" sz="2400" b="1" dirty="0">
                <a:solidFill>
                  <a:srgbClr val="FFFF00"/>
                </a:solidFill>
                <a:latin typeface="Cambria" panose="02040503050406030204" pitchFamily="18" charset="0"/>
                <a:ea typeface="Cambria" panose="02040503050406030204" pitchFamily="18" charset="0"/>
              </a:rPr>
              <a:t>σ</a:t>
            </a:r>
            <a:r>
              <a:rPr lang="en-US" sz="2400" b="1" baseline="-25000" dirty="0">
                <a:solidFill>
                  <a:srgbClr val="FFFF00"/>
                </a:solidFill>
                <a:latin typeface="Cambria" panose="02040503050406030204" pitchFamily="18" charset="0"/>
                <a:ea typeface="Cambria" panose="02040503050406030204" pitchFamily="18" charset="0"/>
              </a:rPr>
              <a:t>8</a:t>
            </a:r>
            <a:r>
              <a:rPr lang="en-US" sz="2400" b="1" dirty="0">
                <a:solidFill>
                  <a:srgbClr val="FFFF00"/>
                </a:solidFill>
                <a:latin typeface="Cambria" panose="02040503050406030204" pitchFamily="18" charset="0"/>
                <a:ea typeface="Cambria" panose="02040503050406030204" pitchFamily="18" charset="0"/>
              </a:rPr>
              <a:t> </a:t>
            </a:r>
            <a:r>
              <a:rPr lang="en-US" sz="2400" b="1" dirty="0">
                <a:solidFill>
                  <a:schemeClr val="bg1"/>
                </a:solidFill>
                <a:latin typeface="Cambria" panose="02040503050406030204" pitchFamily="18" charset="0"/>
                <a:ea typeface="Cambria" panose="02040503050406030204" pitchFamily="18" charset="0"/>
              </a:rPr>
              <a:t>on the shape of the HMF</a:t>
            </a:r>
          </a:p>
          <a:p>
            <a:r>
              <a:rPr lang="en-US" sz="2400" b="1" dirty="0">
                <a:solidFill>
                  <a:schemeClr val="bg1"/>
                </a:solidFill>
                <a:latin typeface="Cambria" panose="02040503050406030204" pitchFamily="18" charset="0"/>
                <a:ea typeface="Cambria" panose="02040503050406030204" pitchFamily="18" charset="0"/>
              </a:rPr>
              <a:t>Or, The dependence of the HMF on </a:t>
            </a:r>
            <a:r>
              <a:rPr lang="en-US" sz="2400" b="1" dirty="0">
                <a:solidFill>
                  <a:srgbClr val="FFFF00"/>
                </a:solidFill>
                <a:latin typeface="Cambria" panose="02040503050406030204" pitchFamily="18" charset="0"/>
                <a:ea typeface="Cambria" panose="02040503050406030204" pitchFamily="18" charset="0"/>
              </a:rPr>
              <a:t>Ω</a:t>
            </a:r>
            <a:r>
              <a:rPr lang="en-US" sz="2400" b="1" baseline="-25000" dirty="0">
                <a:solidFill>
                  <a:srgbClr val="FFFF00"/>
                </a:solidFill>
                <a:latin typeface="Cambria" panose="02040503050406030204" pitchFamily="18" charset="0"/>
                <a:ea typeface="Cambria" panose="02040503050406030204" pitchFamily="18" charset="0"/>
              </a:rPr>
              <a:t>m</a:t>
            </a:r>
            <a:r>
              <a:rPr lang="en-US" sz="2400" b="1" dirty="0">
                <a:solidFill>
                  <a:schemeClr val="bg1"/>
                </a:solidFill>
                <a:latin typeface="Cambria" panose="02040503050406030204" pitchFamily="18" charset="0"/>
                <a:ea typeface="Cambria" panose="02040503050406030204" pitchFamily="18" charset="0"/>
              </a:rPr>
              <a:t> and </a:t>
            </a:r>
            <a:r>
              <a:rPr lang="en-US" sz="2400" b="1" dirty="0">
                <a:solidFill>
                  <a:srgbClr val="FFFF00"/>
                </a:solidFill>
                <a:latin typeface="Cambria" panose="02040503050406030204" pitchFamily="18" charset="0"/>
                <a:ea typeface="Cambria" panose="02040503050406030204" pitchFamily="18" charset="0"/>
              </a:rPr>
              <a:t>σ</a:t>
            </a:r>
            <a:r>
              <a:rPr lang="en-US" sz="2400" b="1" baseline="-25000" dirty="0">
                <a:solidFill>
                  <a:srgbClr val="FFFF00"/>
                </a:solidFill>
                <a:latin typeface="Cambria" panose="02040503050406030204" pitchFamily="18" charset="0"/>
                <a:ea typeface="Cambria" panose="02040503050406030204" pitchFamily="18" charset="0"/>
              </a:rPr>
              <a:t>8</a:t>
            </a:r>
            <a:r>
              <a:rPr lang="en-US" sz="2400" b="1" dirty="0">
                <a:solidFill>
                  <a:srgbClr val="FFFF00"/>
                </a:solidFill>
                <a:latin typeface="Cambria" panose="02040503050406030204" pitchFamily="18" charset="0"/>
                <a:ea typeface="Cambria" panose="02040503050406030204" pitchFamily="18" charset="0"/>
              </a:rPr>
              <a:t> </a:t>
            </a:r>
            <a:endParaRPr lang="en-US" sz="2400" b="1" dirty="0">
              <a:solidFill>
                <a:schemeClr val="bg1"/>
              </a:solidFill>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8E8284F-8C07-406D-B7F9-55BD6E0B2D65}"/>
              </a:ext>
            </a:extLst>
          </p:cNvPr>
          <p:cNvSpPr>
            <a:spLocks noGrp="1"/>
          </p:cNvSpPr>
          <p:nvPr>
            <p:ph type="title"/>
          </p:nvPr>
        </p:nvSpPr>
        <p:spPr>
          <a:xfrm>
            <a:off x="2152649" y="-36731"/>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Background</a:t>
            </a:r>
          </a:p>
        </p:txBody>
      </p:sp>
      <p:pic>
        <p:nvPicPr>
          <p:cNvPr id="5" name="Picture 4">
            <a:extLst>
              <a:ext uri="{FF2B5EF4-FFF2-40B4-BE49-F238E27FC236}">
                <a16:creationId xmlns:a16="http://schemas.microsoft.com/office/drawing/2014/main" id="{58F900FB-B21C-486C-B623-09ECE63E38B7}"/>
              </a:ext>
            </a:extLst>
          </p:cNvPr>
          <p:cNvPicPr>
            <a:picLocks noChangeAspect="1"/>
          </p:cNvPicPr>
          <p:nvPr/>
        </p:nvPicPr>
        <p:blipFill>
          <a:blip r:embed="rId3"/>
          <a:stretch>
            <a:fillRect/>
          </a:stretch>
        </p:blipFill>
        <p:spPr>
          <a:xfrm>
            <a:off x="882751" y="1979240"/>
            <a:ext cx="4493984" cy="4624760"/>
          </a:xfrm>
          <a:prstGeom prst="rect">
            <a:avLst/>
          </a:prstGeom>
        </p:spPr>
      </p:pic>
      <p:pic>
        <p:nvPicPr>
          <p:cNvPr id="7" name="Picture 6">
            <a:extLst>
              <a:ext uri="{FF2B5EF4-FFF2-40B4-BE49-F238E27FC236}">
                <a16:creationId xmlns:a16="http://schemas.microsoft.com/office/drawing/2014/main" id="{2C130F07-301D-41BC-B5B1-81F541271694}"/>
              </a:ext>
            </a:extLst>
          </p:cNvPr>
          <p:cNvPicPr>
            <a:picLocks noChangeAspect="1"/>
          </p:cNvPicPr>
          <p:nvPr/>
        </p:nvPicPr>
        <p:blipFill>
          <a:blip r:embed="rId4"/>
          <a:stretch>
            <a:fillRect/>
          </a:stretch>
        </p:blipFill>
        <p:spPr>
          <a:xfrm>
            <a:off x="6815267" y="1979240"/>
            <a:ext cx="4616349" cy="4624760"/>
          </a:xfrm>
          <a:prstGeom prst="rect">
            <a:avLst/>
          </a:prstGeom>
        </p:spPr>
      </p:pic>
      <p:sp>
        <p:nvSpPr>
          <p:cNvPr id="8" name="Slide Number Placeholder 7">
            <a:extLst>
              <a:ext uri="{FF2B5EF4-FFF2-40B4-BE49-F238E27FC236}">
                <a16:creationId xmlns:a16="http://schemas.microsoft.com/office/drawing/2014/main" id="{22EC7DE7-2E30-4D0B-8BE3-A63C51F40246}"/>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39</a:t>
            </a:fld>
            <a:endParaRPr lang="en-US" sz="2000">
              <a:solidFill>
                <a:schemeClr val="bg1"/>
              </a:solidFill>
            </a:endParaRPr>
          </a:p>
        </p:txBody>
      </p:sp>
    </p:spTree>
    <p:extLst>
      <p:ext uri="{BB962C8B-B14F-4D97-AF65-F5344CB8AC3E}">
        <p14:creationId xmlns:p14="http://schemas.microsoft.com/office/powerpoint/2010/main" val="28564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CC0F-E080-4E87-9A3E-847AB4A8A266}"/>
              </a:ext>
            </a:extLst>
          </p:cNvPr>
          <p:cNvSpPr>
            <a:spLocks noGrp="1"/>
          </p:cNvSpPr>
          <p:nvPr>
            <p:ph type="ctrTitle"/>
          </p:nvPr>
        </p:nvSpPr>
        <p:spPr>
          <a:xfrm>
            <a:off x="600364" y="243553"/>
            <a:ext cx="10991271" cy="757381"/>
          </a:xfrm>
        </p:spPr>
        <p:txBody>
          <a:bodyPr>
            <a:noAutofit/>
          </a:bodyPr>
          <a:lstStyle/>
          <a:p>
            <a:br>
              <a:rPr lang="en-US" sz="4800" b="1" dirty="0">
                <a:solidFill>
                  <a:schemeClr val="bg1"/>
                </a:solidFill>
                <a:latin typeface="Cambria" panose="02040503050406030204" pitchFamily="18" charset="0"/>
                <a:ea typeface="Cambria" panose="02040503050406030204" pitchFamily="18" charset="0"/>
              </a:rPr>
            </a:br>
            <a:r>
              <a:rPr lang="en-US" sz="4800" b="1" dirty="0">
                <a:solidFill>
                  <a:schemeClr val="bg1"/>
                </a:solidFill>
                <a:latin typeface="Cambria" panose="02040503050406030204" pitchFamily="18" charset="0"/>
                <a:ea typeface="Cambria" panose="02040503050406030204" pitchFamily="18" charset="0"/>
              </a:rPr>
              <a:t>Summary</a:t>
            </a:r>
          </a:p>
        </p:txBody>
      </p:sp>
      <p:sp>
        <p:nvSpPr>
          <p:cNvPr id="3" name="Subtitle 2">
            <a:extLst>
              <a:ext uri="{FF2B5EF4-FFF2-40B4-BE49-F238E27FC236}">
                <a16:creationId xmlns:a16="http://schemas.microsoft.com/office/drawing/2014/main" id="{A7C804CE-5D4F-44C5-A587-E3F5C9228D7B}"/>
              </a:ext>
            </a:extLst>
          </p:cNvPr>
          <p:cNvSpPr>
            <a:spLocks noGrp="1"/>
          </p:cNvSpPr>
          <p:nvPr>
            <p:ph type="subTitle" idx="1"/>
          </p:nvPr>
        </p:nvSpPr>
        <p:spPr>
          <a:xfrm>
            <a:off x="382651" y="1539082"/>
            <a:ext cx="10847324" cy="4197847"/>
          </a:xfrm>
        </p:spPr>
        <p:txBody>
          <a:bodyPr>
            <a:noAutofit/>
          </a:bodyPr>
          <a:lstStyle/>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Introducing the </a:t>
            </a:r>
            <a:r>
              <a:rPr lang="en-US" sz="2800" b="1" dirty="0">
                <a:solidFill>
                  <a:srgbClr val="FFFF00"/>
                </a:solidFill>
                <a:latin typeface="Cambria" panose="02040503050406030204" pitchFamily="18" charset="0"/>
                <a:ea typeface="Cambria" panose="02040503050406030204" pitchFamily="18" charset="0"/>
              </a:rPr>
              <a:t>GalWeight</a:t>
            </a:r>
            <a:r>
              <a:rPr lang="en-US" sz="2800" dirty="0">
                <a:solidFill>
                  <a:schemeClr val="bg1"/>
                </a:solidFill>
                <a:latin typeface="Cambria" panose="02040503050406030204" pitchFamily="18" charset="0"/>
                <a:ea typeface="Cambria" panose="02040503050406030204" pitchFamily="18" charset="0"/>
              </a:rPr>
              <a:t> technique, a new technique for assigning galaxy members of  clusters (</a:t>
            </a:r>
            <a:r>
              <a:rPr lang="en-US" sz="2800" dirty="0">
                <a:solidFill>
                  <a:schemeClr val="bg1"/>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Abdullah et al. 2018</a:t>
            </a:r>
            <a:r>
              <a:rPr lang="en-US" sz="2800" dirty="0">
                <a:solidFill>
                  <a:schemeClr val="bg1"/>
                </a:solidFill>
                <a:latin typeface="Cambria" panose="02040503050406030204" pitchFamily="18" charset="0"/>
                <a:ea typeface="Cambria" panose="02040503050406030204" pitchFamily="18" charset="0"/>
              </a:rPr>
              <a:t>).</a:t>
            </a:r>
          </a:p>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 Applying the GalWeight technique to the SDSS spectroscopic galaxy survey to construct a catalog of 1800 galaxy clusters (</a:t>
            </a:r>
            <a:r>
              <a:rPr lang="en-US" sz="2800" b="1" dirty="0">
                <a:solidFill>
                  <a:srgbClr val="FFFF00"/>
                </a:solidFill>
                <a:latin typeface="Cambria" panose="02040503050406030204" pitchFamily="18" charset="0"/>
                <a:ea typeface="Cambria" panose="02040503050406030204" pitchFamily="18" charset="0"/>
              </a:rPr>
              <a:t>GalWCat19</a:t>
            </a:r>
            <a:r>
              <a:rPr lang="en-US" sz="2800" dirty="0">
                <a:solidFill>
                  <a:schemeClr val="bg1"/>
                </a:solidFill>
                <a:latin typeface="Cambria" panose="02040503050406030204" pitchFamily="18" charset="0"/>
                <a:ea typeface="Cambria" panose="02040503050406030204" pitchFamily="18" charset="0"/>
              </a:rPr>
              <a:t>; </a:t>
            </a:r>
            <a:r>
              <a:rPr lang="en-US" sz="2800" dirty="0">
                <a:solidFill>
                  <a:schemeClr val="bg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Abdullah et al. 2020</a:t>
            </a:r>
            <a:r>
              <a:rPr lang="en-US" sz="2800" dirty="0">
                <a:solidFill>
                  <a:schemeClr val="bg1"/>
                </a:solidFill>
                <a:latin typeface="Cambria" panose="02040503050406030204" pitchFamily="18" charset="0"/>
                <a:ea typeface="Cambria" panose="02040503050406030204" pitchFamily="18" charset="0"/>
              </a:rPr>
              <a:t>a).</a:t>
            </a:r>
          </a:p>
          <a:p>
            <a:pPr marL="457200" indent="-457200" algn="just">
              <a:buAutoNum type="arabicPeriod"/>
            </a:pPr>
            <a:r>
              <a:rPr lang="en-US" sz="2800" dirty="0">
                <a:solidFill>
                  <a:schemeClr val="bg1"/>
                </a:solidFill>
                <a:latin typeface="Cambria" panose="02040503050406030204" pitchFamily="18" charset="0"/>
                <a:ea typeface="Cambria" panose="02040503050406030204" pitchFamily="18" charset="0"/>
              </a:rPr>
              <a:t>We utilize the GalWCat19 catalog to constrain the cosmological parameters, </a:t>
            </a:r>
            <a:r>
              <a:rPr lang="el-GR" sz="2800" b="1" dirty="0">
                <a:solidFill>
                  <a:srgbClr val="FFFF00"/>
                </a:solidFill>
                <a:latin typeface="Cambria" panose="02040503050406030204" pitchFamily="18" charset="0"/>
                <a:ea typeface="Cambria" panose="02040503050406030204" pitchFamily="18" charset="0"/>
              </a:rPr>
              <a:t>Ω</a:t>
            </a:r>
            <a:r>
              <a:rPr lang="en-US" sz="2800" b="1" baseline="-25000" dirty="0">
                <a:solidFill>
                  <a:srgbClr val="FFFF00"/>
                </a:solidFill>
                <a:latin typeface="Cambria" panose="02040503050406030204" pitchFamily="18" charset="0"/>
                <a:ea typeface="Cambria" panose="02040503050406030204" pitchFamily="18" charset="0"/>
              </a:rPr>
              <a:t>m</a:t>
            </a:r>
            <a:r>
              <a:rPr lang="en-US" sz="2800" baseline="-25000" dirty="0">
                <a:solidFill>
                  <a:schemeClr val="bg1"/>
                </a:solidFill>
                <a:latin typeface="Cambria" panose="02040503050406030204" pitchFamily="18" charset="0"/>
                <a:ea typeface="Cambria" panose="02040503050406030204" pitchFamily="18" charset="0"/>
              </a:rPr>
              <a:t> </a:t>
            </a:r>
            <a:r>
              <a:rPr lang="en-US" sz="2800" dirty="0">
                <a:solidFill>
                  <a:schemeClr val="bg1"/>
                </a:solidFill>
                <a:latin typeface="Cambria" panose="02040503050406030204" pitchFamily="18" charset="0"/>
                <a:ea typeface="Cambria" panose="02040503050406030204" pitchFamily="18" charset="0"/>
              </a:rPr>
              <a:t>and </a:t>
            </a:r>
            <a:r>
              <a:rPr lang="el-GR" sz="2800" b="1" dirty="0">
                <a:solidFill>
                  <a:srgbClr val="FFFF00"/>
                </a:solidFill>
                <a:latin typeface="Cambria" panose="02040503050406030204" pitchFamily="18" charset="0"/>
                <a:ea typeface="Cambria" panose="02040503050406030204" pitchFamily="18" charset="0"/>
              </a:rPr>
              <a:t>σ</a:t>
            </a:r>
            <a:r>
              <a:rPr lang="en-US" sz="2800" b="1" baseline="-25000" dirty="0">
                <a:solidFill>
                  <a:srgbClr val="FFFF00"/>
                </a:solidFill>
                <a:latin typeface="Cambria" panose="02040503050406030204" pitchFamily="18" charset="0"/>
                <a:ea typeface="Cambria" panose="02040503050406030204" pitchFamily="18" charset="0"/>
              </a:rPr>
              <a:t>8</a:t>
            </a:r>
            <a:r>
              <a:rPr lang="en-US" sz="2800" baseline="-25000" dirty="0">
                <a:solidFill>
                  <a:schemeClr val="bg1"/>
                </a:solidFill>
                <a:latin typeface="Cambria" panose="02040503050406030204" pitchFamily="18" charset="0"/>
                <a:ea typeface="Cambria" panose="02040503050406030204" pitchFamily="18" charset="0"/>
              </a:rPr>
              <a:t> </a:t>
            </a:r>
            <a:r>
              <a:rPr lang="en-US" sz="2800" dirty="0">
                <a:solidFill>
                  <a:schemeClr val="bg1"/>
                </a:solidFill>
                <a:latin typeface="Cambria" panose="02040503050406030204" pitchFamily="18" charset="0"/>
                <a:ea typeface="Cambria" panose="02040503050406030204" pitchFamily="18" charset="0"/>
              </a:rPr>
              <a:t>(</a:t>
            </a:r>
            <a:r>
              <a:rPr lang="en-US" sz="2800" dirty="0">
                <a:solidFill>
                  <a:schemeClr val="bg1"/>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Abdullah et al. 2020b</a:t>
            </a:r>
            <a:r>
              <a:rPr lang="en-US" sz="2800" dirty="0">
                <a:solidFill>
                  <a:schemeClr val="bg1"/>
                </a:solidFill>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6" name="Slide Number Placeholder 5">
            <a:extLst>
              <a:ext uri="{FF2B5EF4-FFF2-40B4-BE49-F238E27FC236}">
                <a16:creationId xmlns:a16="http://schemas.microsoft.com/office/drawing/2014/main" id="{B0C5BDE8-02DE-45F7-8045-0313CAE1C24B}"/>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a:t>
            </a:fld>
            <a:endParaRPr lang="en-US" sz="2000" dirty="0">
              <a:solidFill>
                <a:schemeClr val="bg1"/>
              </a:solidFill>
            </a:endParaRPr>
          </a:p>
        </p:txBody>
      </p:sp>
    </p:spTree>
    <p:extLst>
      <p:ext uri="{BB962C8B-B14F-4D97-AF65-F5344CB8AC3E}">
        <p14:creationId xmlns:p14="http://schemas.microsoft.com/office/powerpoint/2010/main" val="26931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16" name="Rectangle 15">
            <a:extLst>
              <a:ext uri="{FF2B5EF4-FFF2-40B4-BE49-F238E27FC236}">
                <a16:creationId xmlns:a16="http://schemas.microsoft.com/office/drawing/2014/main" id="{FD1951F6-64C6-4517-9C61-E6E43145B20E}"/>
              </a:ext>
            </a:extLst>
          </p:cNvPr>
          <p:cNvSpPr/>
          <p:nvPr/>
        </p:nvSpPr>
        <p:spPr>
          <a:xfrm>
            <a:off x="288471" y="984388"/>
            <a:ext cx="11615058" cy="830997"/>
          </a:xfrm>
          <a:prstGeom prst="rect">
            <a:avLst/>
          </a:prstGeom>
        </p:spPr>
        <p:txBody>
          <a:bodyPr wrap="square">
            <a:spAutoFit/>
          </a:bodyPr>
          <a:lstStyle/>
          <a:p>
            <a:r>
              <a:rPr lang="en-US" sz="2400" b="1" dirty="0">
                <a:solidFill>
                  <a:schemeClr val="bg1"/>
                </a:solidFill>
                <a:latin typeface="Cambria" panose="02040503050406030204" pitchFamily="18" charset="0"/>
                <a:ea typeface="Cambria" panose="02040503050406030204" pitchFamily="18" charset="0"/>
              </a:rPr>
              <a:t>The Effect of varying</a:t>
            </a:r>
            <a:r>
              <a:rPr lang="en-US" sz="2400" b="1" dirty="0">
                <a:solidFill>
                  <a:srgbClr val="FFFF00"/>
                </a:solidFill>
                <a:latin typeface="Cambria" panose="02040503050406030204" pitchFamily="18" charset="0"/>
                <a:ea typeface="Cambria" panose="02040503050406030204" pitchFamily="18" charset="0"/>
              </a:rPr>
              <a:t> Ω</a:t>
            </a:r>
            <a:r>
              <a:rPr lang="en-US" sz="2400" b="1" baseline="-25000" dirty="0">
                <a:solidFill>
                  <a:srgbClr val="FFFF00"/>
                </a:solidFill>
                <a:latin typeface="Cambria" panose="02040503050406030204" pitchFamily="18" charset="0"/>
                <a:ea typeface="Cambria" panose="02040503050406030204" pitchFamily="18" charset="0"/>
              </a:rPr>
              <a:t>m</a:t>
            </a:r>
            <a:r>
              <a:rPr lang="en-US" sz="2400" b="1" dirty="0">
                <a:solidFill>
                  <a:schemeClr val="bg1"/>
                </a:solidFill>
                <a:latin typeface="Cambria" panose="02040503050406030204" pitchFamily="18" charset="0"/>
                <a:ea typeface="Cambria" panose="02040503050406030204" pitchFamily="18" charset="0"/>
              </a:rPr>
              <a:t> and </a:t>
            </a:r>
            <a:r>
              <a:rPr lang="en-US" sz="2400" b="1" dirty="0">
                <a:solidFill>
                  <a:srgbClr val="FFFF00"/>
                </a:solidFill>
                <a:latin typeface="Cambria" panose="02040503050406030204" pitchFamily="18" charset="0"/>
                <a:ea typeface="Cambria" panose="02040503050406030204" pitchFamily="18" charset="0"/>
              </a:rPr>
              <a:t>σ</a:t>
            </a:r>
            <a:r>
              <a:rPr lang="en-US" sz="2400" b="1" baseline="-25000" dirty="0">
                <a:solidFill>
                  <a:srgbClr val="FFFF00"/>
                </a:solidFill>
                <a:latin typeface="Cambria" panose="02040503050406030204" pitchFamily="18" charset="0"/>
                <a:ea typeface="Cambria" panose="02040503050406030204" pitchFamily="18" charset="0"/>
              </a:rPr>
              <a:t>8</a:t>
            </a:r>
            <a:r>
              <a:rPr lang="en-US" sz="2400" b="1" dirty="0">
                <a:solidFill>
                  <a:srgbClr val="FFFF00"/>
                </a:solidFill>
                <a:latin typeface="Cambria" panose="02040503050406030204" pitchFamily="18" charset="0"/>
                <a:ea typeface="Cambria" panose="02040503050406030204" pitchFamily="18" charset="0"/>
              </a:rPr>
              <a:t> </a:t>
            </a:r>
            <a:r>
              <a:rPr lang="en-US" sz="2400" b="1" dirty="0">
                <a:solidFill>
                  <a:schemeClr val="bg1"/>
                </a:solidFill>
                <a:latin typeface="Cambria" panose="02040503050406030204" pitchFamily="18" charset="0"/>
                <a:ea typeface="Cambria" panose="02040503050406030204" pitchFamily="18" charset="0"/>
              </a:rPr>
              <a:t>on the shape of the HMF</a:t>
            </a:r>
          </a:p>
          <a:p>
            <a:r>
              <a:rPr lang="en-US" sz="2400" b="1" dirty="0">
                <a:solidFill>
                  <a:schemeClr val="bg1"/>
                </a:solidFill>
                <a:latin typeface="Cambria" panose="02040503050406030204" pitchFamily="18" charset="0"/>
                <a:ea typeface="Cambria" panose="02040503050406030204" pitchFamily="18" charset="0"/>
              </a:rPr>
              <a:t>Or, The dependence of the HMF on </a:t>
            </a:r>
            <a:r>
              <a:rPr lang="en-US" sz="2400" b="1" dirty="0">
                <a:solidFill>
                  <a:srgbClr val="FFFF00"/>
                </a:solidFill>
                <a:latin typeface="Cambria" panose="02040503050406030204" pitchFamily="18" charset="0"/>
                <a:ea typeface="Cambria" panose="02040503050406030204" pitchFamily="18" charset="0"/>
              </a:rPr>
              <a:t>Ω</a:t>
            </a:r>
            <a:r>
              <a:rPr lang="en-US" sz="2400" b="1" baseline="-25000" dirty="0">
                <a:solidFill>
                  <a:srgbClr val="FFFF00"/>
                </a:solidFill>
                <a:latin typeface="Cambria" panose="02040503050406030204" pitchFamily="18" charset="0"/>
                <a:ea typeface="Cambria" panose="02040503050406030204" pitchFamily="18" charset="0"/>
              </a:rPr>
              <a:t>m</a:t>
            </a:r>
            <a:r>
              <a:rPr lang="en-US" sz="2400" b="1" dirty="0">
                <a:solidFill>
                  <a:schemeClr val="bg1"/>
                </a:solidFill>
                <a:latin typeface="Cambria" panose="02040503050406030204" pitchFamily="18" charset="0"/>
                <a:ea typeface="Cambria" panose="02040503050406030204" pitchFamily="18" charset="0"/>
              </a:rPr>
              <a:t> and </a:t>
            </a:r>
            <a:r>
              <a:rPr lang="en-US" sz="2400" b="1" dirty="0">
                <a:solidFill>
                  <a:srgbClr val="FFFF00"/>
                </a:solidFill>
                <a:latin typeface="Cambria" panose="02040503050406030204" pitchFamily="18" charset="0"/>
                <a:ea typeface="Cambria" panose="02040503050406030204" pitchFamily="18" charset="0"/>
              </a:rPr>
              <a:t>σ</a:t>
            </a:r>
            <a:r>
              <a:rPr lang="en-US" sz="2400" b="1" baseline="-25000" dirty="0">
                <a:solidFill>
                  <a:srgbClr val="FFFF00"/>
                </a:solidFill>
                <a:latin typeface="Cambria" panose="02040503050406030204" pitchFamily="18" charset="0"/>
                <a:ea typeface="Cambria" panose="02040503050406030204" pitchFamily="18" charset="0"/>
              </a:rPr>
              <a:t>8</a:t>
            </a:r>
            <a:r>
              <a:rPr lang="en-US" sz="2400" b="1" dirty="0">
                <a:solidFill>
                  <a:srgbClr val="FFFF00"/>
                </a:solidFill>
                <a:latin typeface="Cambria" panose="02040503050406030204" pitchFamily="18" charset="0"/>
                <a:ea typeface="Cambria" panose="02040503050406030204" pitchFamily="18" charset="0"/>
              </a:rPr>
              <a:t> </a:t>
            </a:r>
            <a:endParaRPr lang="en-US" sz="2400" b="1" dirty="0">
              <a:solidFill>
                <a:schemeClr val="bg1"/>
              </a:solidFill>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8E8284F-8C07-406D-B7F9-55BD6E0B2D65}"/>
              </a:ext>
            </a:extLst>
          </p:cNvPr>
          <p:cNvSpPr>
            <a:spLocks noGrp="1"/>
          </p:cNvSpPr>
          <p:nvPr>
            <p:ph type="title"/>
          </p:nvPr>
        </p:nvSpPr>
        <p:spPr>
          <a:xfrm>
            <a:off x="2152649" y="-36731"/>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Background</a:t>
            </a:r>
          </a:p>
        </p:txBody>
      </p:sp>
      <p:sp>
        <p:nvSpPr>
          <p:cNvPr id="8" name="Slide Number Placeholder 7">
            <a:extLst>
              <a:ext uri="{FF2B5EF4-FFF2-40B4-BE49-F238E27FC236}">
                <a16:creationId xmlns:a16="http://schemas.microsoft.com/office/drawing/2014/main" id="{22EC7DE7-2E30-4D0B-8BE3-A63C51F40246}"/>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40</a:t>
            </a:fld>
            <a:endParaRPr lang="en-US" sz="2000">
              <a:solidFill>
                <a:schemeClr val="bg1"/>
              </a:solidFill>
            </a:endParaRPr>
          </a:p>
        </p:txBody>
      </p:sp>
      <p:pic>
        <p:nvPicPr>
          <p:cNvPr id="4" name="図 3">
            <a:extLst>
              <a:ext uri="{FF2B5EF4-FFF2-40B4-BE49-F238E27FC236}">
                <a16:creationId xmlns:a16="http://schemas.microsoft.com/office/drawing/2014/main" id="{EBE4F74B-D918-DF1B-0B02-DDDBB39E01D2}"/>
              </a:ext>
            </a:extLst>
          </p:cNvPr>
          <p:cNvPicPr>
            <a:picLocks noChangeAspect="1"/>
          </p:cNvPicPr>
          <p:nvPr/>
        </p:nvPicPr>
        <p:blipFill>
          <a:blip r:embed="rId3"/>
          <a:stretch>
            <a:fillRect/>
          </a:stretch>
        </p:blipFill>
        <p:spPr>
          <a:xfrm>
            <a:off x="1214436" y="1840464"/>
            <a:ext cx="9763125" cy="4924425"/>
          </a:xfrm>
          <a:prstGeom prst="rect">
            <a:avLst/>
          </a:prstGeom>
        </p:spPr>
      </p:pic>
    </p:spTree>
    <p:extLst>
      <p:ext uri="{BB962C8B-B14F-4D97-AF65-F5344CB8AC3E}">
        <p14:creationId xmlns:p14="http://schemas.microsoft.com/office/powerpoint/2010/main" val="8253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433FD11-FB4D-487C-AF75-AA4ADA36EDD0}"/>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2" name="Rectangle 1">
            <a:extLst>
              <a:ext uri="{FF2B5EF4-FFF2-40B4-BE49-F238E27FC236}">
                <a16:creationId xmlns:a16="http://schemas.microsoft.com/office/drawing/2014/main" id="{BEBC0697-632A-49DE-A81E-61626CE2640D}"/>
              </a:ext>
            </a:extLst>
          </p:cNvPr>
          <p:cNvSpPr/>
          <p:nvPr/>
        </p:nvSpPr>
        <p:spPr>
          <a:xfrm>
            <a:off x="194962" y="1284613"/>
            <a:ext cx="5534721" cy="3046988"/>
          </a:xfrm>
          <a:prstGeom prst="rect">
            <a:avLst/>
          </a:prstGeom>
        </p:spPr>
        <p:txBody>
          <a:bodyPr wrap="square">
            <a:spAutoFit/>
          </a:bodyPr>
          <a:lstStyle/>
          <a:p>
            <a:pPr algn="just"/>
            <a:r>
              <a:rPr lang="en-US" sz="3200" dirty="0">
                <a:solidFill>
                  <a:schemeClr val="bg1"/>
                </a:solidFill>
                <a:latin typeface="Cambria" panose="02040503050406030204" pitchFamily="18" charset="0"/>
                <a:ea typeface="Cambria" panose="02040503050406030204" pitchFamily="18" charset="0"/>
              </a:rPr>
              <a:t>The idea is to compare the abundance of galaxy clusters obtained from the GalWCat19 galaxy cluster catalog with the expectation obtained from cosmological models. </a:t>
            </a:r>
          </a:p>
        </p:txBody>
      </p:sp>
      <p:sp>
        <p:nvSpPr>
          <p:cNvPr id="11" name="Title 3">
            <a:extLst>
              <a:ext uri="{FF2B5EF4-FFF2-40B4-BE49-F238E27FC236}">
                <a16:creationId xmlns:a16="http://schemas.microsoft.com/office/drawing/2014/main" id="{A953F9EC-8B7D-4586-A0DE-BB53862F2920}"/>
              </a:ext>
            </a:extLst>
          </p:cNvPr>
          <p:cNvSpPr>
            <a:spLocks noGrp="1"/>
          </p:cNvSpPr>
          <p:nvPr>
            <p:ph type="title"/>
          </p:nvPr>
        </p:nvSpPr>
        <p:spPr>
          <a:xfrm>
            <a:off x="2152649" y="-36731"/>
            <a:ext cx="7886700" cy="1158874"/>
          </a:xfrm>
          <a:noFill/>
        </p:spPr>
        <p:txBody>
          <a:bodyPr>
            <a:normAutofit/>
          </a:bodyPr>
          <a:lstStyle/>
          <a:p>
            <a:pPr algn="ctr" fontAlgn="base"/>
            <a:r>
              <a:rPr lang="en-US" b="1" dirty="0">
                <a:solidFill>
                  <a:schemeClr val="bg1"/>
                </a:solidFill>
                <a:effectLst/>
                <a:latin typeface="Cambria" panose="02040503050406030204" pitchFamily="18" charset="0"/>
                <a:ea typeface="Cambria" panose="02040503050406030204" pitchFamily="18" charset="0"/>
              </a:rPr>
              <a:t>Background</a:t>
            </a:r>
          </a:p>
        </p:txBody>
      </p:sp>
      <p:pic>
        <p:nvPicPr>
          <p:cNvPr id="15" name="Picture 14">
            <a:extLst>
              <a:ext uri="{FF2B5EF4-FFF2-40B4-BE49-F238E27FC236}">
                <a16:creationId xmlns:a16="http://schemas.microsoft.com/office/drawing/2014/main" id="{4B7A1F91-5A64-47E8-84FB-CF7A25B7F049}"/>
              </a:ext>
            </a:extLst>
          </p:cNvPr>
          <p:cNvPicPr>
            <a:picLocks noChangeAspect="1"/>
          </p:cNvPicPr>
          <p:nvPr/>
        </p:nvPicPr>
        <p:blipFill>
          <a:blip r:embed="rId3"/>
          <a:stretch>
            <a:fillRect/>
          </a:stretch>
        </p:blipFill>
        <p:spPr>
          <a:xfrm>
            <a:off x="6462319" y="1040944"/>
            <a:ext cx="5534721" cy="5497970"/>
          </a:xfrm>
          <a:prstGeom prst="rect">
            <a:avLst/>
          </a:prstGeom>
        </p:spPr>
      </p:pic>
      <p:sp>
        <p:nvSpPr>
          <p:cNvPr id="7" name="Slide Number Placeholder 6">
            <a:extLst>
              <a:ext uri="{FF2B5EF4-FFF2-40B4-BE49-F238E27FC236}">
                <a16:creationId xmlns:a16="http://schemas.microsoft.com/office/drawing/2014/main" id="{412A0342-9B79-46A0-AA04-21CA91127828}"/>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41</a:t>
            </a:fld>
            <a:endParaRPr lang="en-US" sz="2000" dirty="0">
              <a:solidFill>
                <a:schemeClr val="bg1"/>
              </a:solidFill>
            </a:endParaRPr>
          </a:p>
        </p:txBody>
      </p:sp>
    </p:spTree>
    <p:extLst>
      <p:ext uri="{BB962C8B-B14F-4D97-AF65-F5344CB8AC3E}">
        <p14:creationId xmlns:p14="http://schemas.microsoft.com/office/powerpoint/2010/main" val="3281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638" y="-126318"/>
            <a:ext cx="10262723" cy="1071634"/>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Constraining </a:t>
            </a:r>
            <a:r>
              <a:rPr lang="el-GR" sz="4400" b="1" dirty="0">
                <a:solidFill>
                  <a:schemeClr val="bg1"/>
                </a:solidFill>
                <a:latin typeface="Cambria" panose="02040503050406030204" pitchFamily="18" charset="0"/>
                <a:ea typeface="Cambria" panose="02040503050406030204" pitchFamily="18" charset="0"/>
              </a:rPr>
              <a:t>Ω</a:t>
            </a:r>
            <a:r>
              <a:rPr lang="en-US" sz="4400" b="1" baseline="-25000" dirty="0">
                <a:solidFill>
                  <a:schemeClr val="bg1"/>
                </a:solidFill>
                <a:latin typeface="Cambria" panose="02040503050406030204" pitchFamily="18" charset="0"/>
                <a:ea typeface="Cambria" panose="02040503050406030204" pitchFamily="18" charset="0"/>
              </a:rPr>
              <a:t>m</a:t>
            </a:r>
            <a:r>
              <a:rPr lang="en-US" sz="4400" b="1" dirty="0">
                <a:solidFill>
                  <a:schemeClr val="bg1"/>
                </a:solidFill>
                <a:latin typeface="Cambria" panose="02040503050406030204" pitchFamily="18" charset="0"/>
                <a:ea typeface="Cambria" panose="02040503050406030204" pitchFamily="18" charset="0"/>
              </a:rPr>
              <a:t> and </a:t>
            </a:r>
            <a:r>
              <a:rPr lang="el-GR" sz="4400" b="1" dirty="0">
                <a:solidFill>
                  <a:schemeClr val="bg1"/>
                </a:solidFill>
                <a:latin typeface="Cambria" panose="02040503050406030204" pitchFamily="18" charset="0"/>
                <a:ea typeface="Cambria" panose="02040503050406030204" pitchFamily="18" charset="0"/>
              </a:rPr>
              <a:t>σ</a:t>
            </a:r>
            <a:r>
              <a:rPr lang="el-GR" sz="4400" b="1" baseline="-25000" dirty="0">
                <a:solidFill>
                  <a:schemeClr val="bg1"/>
                </a:solidFill>
                <a:latin typeface="Cambria" panose="02040503050406030204" pitchFamily="18" charset="0"/>
                <a:ea typeface="Cambria" panose="02040503050406030204" pitchFamily="18" charset="0"/>
              </a:rPr>
              <a:t>8</a:t>
            </a:r>
            <a:endParaRPr lang="en-US" sz="4400" b="1" baseline="-25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98EFF306-6A4F-4E11-BD54-E7BF329BD140}"/>
              </a:ext>
            </a:extLst>
          </p:cNvPr>
          <p:cNvSpPr/>
          <p:nvPr/>
        </p:nvSpPr>
        <p:spPr>
          <a:xfrm>
            <a:off x="228600" y="1144780"/>
            <a:ext cx="5194300" cy="954107"/>
          </a:xfrm>
          <a:prstGeom prst="rect">
            <a:avLst/>
          </a:prstGeom>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rPr>
              <a:t>To constrain Ω</a:t>
            </a:r>
            <a:r>
              <a:rPr lang="en-US" sz="2800" baseline="-25000" dirty="0">
                <a:solidFill>
                  <a:schemeClr val="bg1"/>
                </a:solidFill>
                <a:latin typeface="Cambria" panose="02040503050406030204" pitchFamily="18" charset="0"/>
                <a:ea typeface="Cambria" panose="02040503050406030204" pitchFamily="18" charset="0"/>
              </a:rPr>
              <a:t>m</a:t>
            </a:r>
            <a:r>
              <a:rPr lang="en-US" sz="2800" dirty="0">
                <a:solidFill>
                  <a:schemeClr val="bg1"/>
                </a:solidFill>
                <a:latin typeface="Cambria" panose="02040503050406030204" pitchFamily="18" charset="0"/>
                <a:ea typeface="Cambria" panose="02040503050406030204" pitchFamily="18" charset="0"/>
              </a:rPr>
              <a:t> and σ</a:t>
            </a:r>
            <a:r>
              <a:rPr lang="en-US" sz="2800" baseline="-25000" dirty="0">
                <a:solidFill>
                  <a:schemeClr val="bg1"/>
                </a:solidFill>
                <a:latin typeface="Cambria" panose="02040503050406030204" pitchFamily="18" charset="0"/>
                <a:ea typeface="Cambria" panose="02040503050406030204" pitchFamily="18" charset="0"/>
              </a:rPr>
              <a:t>8</a:t>
            </a:r>
            <a:r>
              <a:rPr lang="en-US" sz="2800" dirty="0">
                <a:solidFill>
                  <a:schemeClr val="bg1"/>
                </a:solidFill>
                <a:latin typeface="Cambria" panose="02040503050406030204" pitchFamily="18" charset="0"/>
                <a:ea typeface="Cambria" panose="02040503050406030204" pitchFamily="18" charset="0"/>
              </a:rPr>
              <a:t> we use a standard χ</a:t>
            </a:r>
            <a:r>
              <a:rPr lang="en-US" sz="2800" baseline="30000" dirty="0">
                <a:solidFill>
                  <a:schemeClr val="bg1"/>
                </a:solidFill>
                <a:latin typeface="Cambria" panose="02040503050406030204" pitchFamily="18" charset="0"/>
                <a:ea typeface="Cambria" panose="02040503050406030204" pitchFamily="18" charset="0"/>
              </a:rPr>
              <a:t>2</a:t>
            </a:r>
            <a:r>
              <a:rPr lang="en-US" sz="2800" dirty="0">
                <a:solidFill>
                  <a:schemeClr val="bg1"/>
                </a:solidFill>
                <a:latin typeface="Cambria" panose="02040503050406030204" pitchFamily="18" charset="0"/>
                <a:ea typeface="Cambria" panose="02040503050406030204" pitchFamily="18" charset="0"/>
              </a:rPr>
              <a:t> procedure </a:t>
            </a:r>
          </a:p>
        </p:txBody>
      </p:sp>
      <p:sp>
        <p:nvSpPr>
          <p:cNvPr id="6" name="Rectangle 5">
            <a:extLst>
              <a:ext uri="{FF2B5EF4-FFF2-40B4-BE49-F238E27FC236}">
                <a16:creationId xmlns:a16="http://schemas.microsoft.com/office/drawing/2014/main" id="{7A00E311-D91E-46D7-A243-5968BC520F5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pic>
        <p:nvPicPr>
          <p:cNvPr id="8" name="Picture 7">
            <a:extLst>
              <a:ext uri="{FF2B5EF4-FFF2-40B4-BE49-F238E27FC236}">
                <a16:creationId xmlns:a16="http://schemas.microsoft.com/office/drawing/2014/main" id="{2326EA18-F07C-4EDA-BD5C-6846B2F5A52D}"/>
              </a:ext>
            </a:extLst>
          </p:cNvPr>
          <p:cNvPicPr>
            <a:picLocks noChangeAspect="1"/>
          </p:cNvPicPr>
          <p:nvPr/>
        </p:nvPicPr>
        <p:blipFill>
          <a:blip r:embed="rId3"/>
          <a:stretch>
            <a:fillRect/>
          </a:stretch>
        </p:blipFill>
        <p:spPr>
          <a:xfrm>
            <a:off x="228600" y="2298351"/>
            <a:ext cx="5303081" cy="1642940"/>
          </a:xfrm>
          <a:prstGeom prst="rect">
            <a:avLst/>
          </a:prstGeom>
        </p:spPr>
      </p:pic>
      <p:sp>
        <p:nvSpPr>
          <p:cNvPr id="10" name="Rectangle 9">
            <a:extLst>
              <a:ext uri="{FF2B5EF4-FFF2-40B4-BE49-F238E27FC236}">
                <a16:creationId xmlns:a16="http://schemas.microsoft.com/office/drawing/2014/main" id="{D41A6728-33CE-4CB5-91B6-9E437589CC45}"/>
              </a:ext>
            </a:extLst>
          </p:cNvPr>
          <p:cNvSpPr/>
          <p:nvPr/>
        </p:nvSpPr>
        <p:spPr>
          <a:xfrm>
            <a:off x="119819" y="4570533"/>
            <a:ext cx="5871907" cy="1384995"/>
          </a:xfrm>
          <a:prstGeom prst="rect">
            <a:avLst/>
          </a:prstGeom>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rPr>
              <a:t>We obtain </a:t>
            </a:r>
          </a:p>
          <a:p>
            <a:pPr algn="just"/>
            <a:r>
              <a:rPr lang="el-GR" sz="2800" dirty="0">
                <a:solidFill>
                  <a:schemeClr val="bg1"/>
                </a:solidFill>
                <a:latin typeface="Cambria" panose="02040503050406030204" pitchFamily="18" charset="0"/>
                <a:ea typeface="Cambria" panose="02040503050406030204" pitchFamily="18" charset="0"/>
              </a:rPr>
              <a:t>Ω</a:t>
            </a:r>
            <a:r>
              <a:rPr lang="en-US" sz="2800" baseline="-25000" dirty="0">
                <a:solidFill>
                  <a:schemeClr val="bg1"/>
                </a:solidFill>
                <a:latin typeface="Cambria" panose="02040503050406030204" pitchFamily="18" charset="0"/>
                <a:ea typeface="Cambria" panose="02040503050406030204" pitchFamily="18" charset="0"/>
              </a:rPr>
              <a:t>m</a:t>
            </a:r>
            <a:r>
              <a:rPr lang="en-US" sz="2800" dirty="0">
                <a:solidFill>
                  <a:schemeClr val="bg1"/>
                </a:solidFill>
                <a:latin typeface="Cambria" panose="02040503050406030204" pitchFamily="18" charset="0"/>
                <a:ea typeface="Cambria" panose="02040503050406030204" pitchFamily="18" charset="0"/>
              </a:rPr>
              <a:t>=0.31±0.032(stat)±0.041 (syst)</a:t>
            </a:r>
          </a:p>
          <a:p>
            <a:pPr algn="just"/>
            <a:r>
              <a:rPr lang="el-GR" sz="2800" dirty="0">
                <a:solidFill>
                  <a:schemeClr val="bg1"/>
                </a:solidFill>
                <a:latin typeface="Cambria" panose="02040503050406030204" pitchFamily="18" charset="0"/>
                <a:ea typeface="Cambria" panose="02040503050406030204" pitchFamily="18" charset="0"/>
              </a:rPr>
              <a:t>σ</a:t>
            </a:r>
            <a:r>
              <a:rPr lang="el-GR" sz="2800" baseline="-25000" dirty="0">
                <a:solidFill>
                  <a:schemeClr val="bg1"/>
                </a:solidFill>
                <a:latin typeface="Cambria" panose="02040503050406030204" pitchFamily="18" charset="0"/>
                <a:ea typeface="Cambria" panose="02040503050406030204" pitchFamily="18" charset="0"/>
              </a:rPr>
              <a:t>8</a:t>
            </a:r>
            <a:r>
              <a:rPr lang="el-GR" sz="2800" dirty="0">
                <a:solidFill>
                  <a:schemeClr val="bg1"/>
                </a:solidFill>
                <a:latin typeface="Cambria" panose="02040503050406030204" pitchFamily="18" charset="0"/>
                <a:ea typeface="Cambria" panose="02040503050406030204" pitchFamily="18" charset="0"/>
              </a:rPr>
              <a:t>=0.81</a:t>
            </a:r>
            <a:r>
              <a:rPr lang="en-US" sz="2800" dirty="0">
                <a:solidFill>
                  <a:schemeClr val="bg1"/>
                </a:solidFill>
                <a:latin typeface="Cambria" panose="02040503050406030204" pitchFamily="18" charset="0"/>
                <a:ea typeface="Cambria" panose="02040503050406030204" pitchFamily="18" charset="0"/>
              </a:rPr>
              <a:t>±0.031(stat)±0.035 (syst)</a:t>
            </a:r>
          </a:p>
        </p:txBody>
      </p:sp>
      <p:pic>
        <p:nvPicPr>
          <p:cNvPr id="4" name="Picture 3">
            <a:extLst>
              <a:ext uri="{FF2B5EF4-FFF2-40B4-BE49-F238E27FC236}">
                <a16:creationId xmlns:a16="http://schemas.microsoft.com/office/drawing/2014/main" id="{93E9233B-DF83-4CE1-9C78-3FAE3D957C5F}"/>
              </a:ext>
            </a:extLst>
          </p:cNvPr>
          <p:cNvPicPr>
            <a:picLocks noChangeAspect="1"/>
          </p:cNvPicPr>
          <p:nvPr/>
        </p:nvPicPr>
        <p:blipFill>
          <a:blip r:embed="rId4"/>
          <a:stretch>
            <a:fillRect/>
          </a:stretch>
        </p:blipFill>
        <p:spPr>
          <a:xfrm>
            <a:off x="5991726" y="945315"/>
            <a:ext cx="6080455" cy="5564189"/>
          </a:xfrm>
          <a:prstGeom prst="rect">
            <a:avLst/>
          </a:prstGeom>
        </p:spPr>
      </p:pic>
      <p:sp>
        <p:nvSpPr>
          <p:cNvPr id="9" name="Slide Number Placeholder 8">
            <a:extLst>
              <a:ext uri="{FF2B5EF4-FFF2-40B4-BE49-F238E27FC236}">
                <a16:creationId xmlns:a16="http://schemas.microsoft.com/office/drawing/2014/main" id="{B5CC7179-2CFD-43CF-8078-2BDEB6BCA50F}"/>
              </a:ext>
            </a:extLst>
          </p:cNvPr>
          <p:cNvSpPr>
            <a:spLocks noGrp="1"/>
          </p:cNvSpPr>
          <p:nvPr>
            <p:ph type="sldNum" sz="quarter" idx="12"/>
          </p:nvPr>
        </p:nvSpPr>
        <p:spPr>
          <a:xfrm>
            <a:off x="9448800" y="6510802"/>
            <a:ext cx="2743200" cy="365125"/>
          </a:xfrm>
        </p:spPr>
        <p:txBody>
          <a:bodyPr/>
          <a:lstStyle/>
          <a:p>
            <a:fld id="{61AC4842-56B8-4A78-8894-A32FB2392F3F}" type="slidenum">
              <a:rPr lang="en-US" sz="2000" smtClean="0">
                <a:solidFill>
                  <a:schemeClr val="bg1"/>
                </a:solidFill>
              </a:rPr>
              <a:t>42</a:t>
            </a:fld>
            <a:endParaRPr lang="en-US" sz="2000" dirty="0">
              <a:solidFill>
                <a:schemeClr val="bg1"/>
              </a:solidFill>
            </a:endParaRPr>
          </a:p>
        </p:txBody>
      </p:sp>
    </p:spTree>
    <p:extLst>
      <p:ext uri="{BB962C8B-B14F-4D97-AF65-F5344CB8AC3E}">
        <p14:creationId xmlns:p14="http://schemas.microsoft.com/office/powerpoint/2010/main" val="36491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638" y="-126318"/>
            <a:ext cx="10262723" cy="1071634"/>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Constraining </a:t>
            </a:r>
            <a:r>
              <a:rPr lang="el-GR" sz="4400" b="1" dirty="0">
                <a:solidFill>
                  <a:schemeClr val="bg1"/>
                </a:solidFill>
                <a:latin typeface="Cambria" panose="02040503050406030204" pitchFamily="18" charset="0"/>
                <a:ea typeface="Cambria" panose="02040503050406030204" pitchFamily="18" charset="0"/>
              </a:rPr>
              <a:t>Ω</a:t>
            </a:r>
            <a:r>
              <a:rPr lang="en-US" sz="4400" b="1" baseline="-25000" dirty="0">
                <a:solidFill>
                  <a:schemeClr val="bg1"/>
                </a:solidFill>
                <a:latin typeface="Cambria" panose="02040503050406030204" pitchFamily="18" charset="0"/>
                <a:ea typeface="Cambria" panose="02040503050406030204" pitchFamily="18" charset="0"/>
              </a:rPr>
              <a:t>m</a:t>
            </a:r>
            <a:r>
              <a:rPr lang="en-US" sz="4400" b="1" dirty="0">
                <a:solidFill>
                  <a:schemeClr val="bg1"/>
                </a:solidFill>
                <a:latin typeface="Cambria" panose="02040503050406030204" pitchFamily="18" charset="0"/>
                <a:ea typeface="Cambria" panose="02040503050406030204" pitchFamily="18" charset="0"/>
              </a:rPr>
              <a:t> and </a:t>
            </a:r>
            <a:r>
              <a:rPr lang="el-GR" sz="4400" b="1" dirty="0">
                <a:solidFill>
                  <a:schemeClr val="bg1"/>
                </a:solidFill>
                <a:latin typeface="Cambria" panose="02040503050406030204" pitchFamily="18" charset="0"/>
                <a:ea typeface="Cambria" panose="02040503050406030204" pitchFamily="18" charset="0"/>
              </a:rPr>
              <a:t>σ</a:t>
            </a:r>
            <a:r>
              <a:rPr lang="el-GR" sz="4400" b="1" baseline="-25000" dirty="0">
                <a:solidFill>
                  <a:schemeClr val="bg1"/>
                </a:solidFill>
                <a:latin typeface="Cambria" panose="02040503050406030204" pitchFamily="18" charset="0"/>
                <a:ea typeface="Cambria" panose="02040503050406030204" pitchFamily="18" charset="0"/>
              </a:rPr>
              <a:t>8</a:t>
            </a:r>
            <a:endParaRPr lang="en-US" sz="4400" b="1" baseline="-25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98EFF306-6A4F-4E11-BD54-E7BF329BD140}"/>
              </a:ext>
            </a:extLst>
          </p:cNvPr>
          <p:cNvSpPr/>
          <p:nvPr/>
        </p:nvSpPr>
        <p:spPr>
          <a:xfrm>
            <a:off x="108284" y="1060559"/>
            <a:ext cx="10960770" cy="1077218"/>
          </a:xfrm>
          <a:prstGeom prst="rect">
            <a:avLst/>
          </a:prstGeom>
        </p:spPr>
        <p:txBody>
          <a:bodyPr wrap="square">
            <a:spAutoFit/>
          </a:bodyPr>
          <a:lstStyle/>
          <a:p>
            <a:pPr lvl="0" defTabSz="914400">
              <a:defRPr/>
            </a:pPr>
            <a:r>
              <a:rPr lang="en-US" sz="3200" b="1" dirty="0">
                <a:solidFill>
                  <a:schemeClr val="bg1"/>
                </a:solidFill>
                <a:latin typeface="Cambria" panose="02040503050406030204" pitchFamily="18" charset="0"/>
                <a:ea typeface="Cambria" panose="02040503050406030204" pitchFamily="18" charset="0"/>
              </a:rPr>
              <a:t>Comparison with cluster abundance measurements from other surveys</a:t>
            </a:r>
          </a:p>
        </p:txBody>
      </p:sp>
      <p:sp>
        <p:nvSpPr>
          <p:cNvPr id="6" name="Rectangle 5">
            <a:extLst>
              <a:ext uri="{FF2B5EF4-FFF2-40B4-BE49-F238E27FC236}">
                <a16:creationId xmlns:a16="http://schemas.microsoft.com/office/drawing/2014/main" id="{7A00E311-D91E-46D7-A243-5968BC520F5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pic>
        <p:nvPicPr>
          <p:cNvPr id="3" name="Picture 2">
            <a:extLst>
              <a:ext uri="{FF2B5EF4-FFF2-40B4-BE49-F238E27FC236}">
                <a16:creationId xmlns:a16="http://schemas.microsoft.com/office/drawing/2014/main" id="{4151B034-DA44-4A23-95FC-E08BE1D14BD3}"/>
              </a:ext>
            </a:extLst>
          </p:cNvPr>
          <p:cNvPicPr>
            <a:picLocks noChangeAspect="1"/>
          </p:cNvPicPr>
          <p:nvPr/>
        </p:nvPicPr>
        <p:blipFill>
          <a:blip r:embed="rId3"/>
          <a:stretch>
            <a:fillRect/>
          </a:stretch>
        </p:blipFill>
        <p:spPr>
          <a:xfrm>
            <a:off x="3537283" y="1726282"/>
            <a:ext cx="8546433" cy="4812632"/>
          </a:xfrm>
          <a:prstGeom prst="rect">
            <a:avLst/>
          </a:prstGeom>
        </p:spPr>
      </p:pic>
      <p:sp>
        <p:nvSpPr>
          <p:cNvPr id="7" name="Rectangle 6">
            <a:extLst>
              <a:ext uri="{FF2B5EF4-FFF2-40B4-BE49-F238E27FC236}">
                <a16:creationId xmlns:a16="http://schemas.microsoft.com/office/drawing/2014/main" id="{BD09CD5B-313D-453A-83C7-B5BFBC59AC85}"/>
              </a:ext>
            </a:extLst>
          </p:cNvPr>
          <p:cNvSpPr/>
          <p:nvPr/>
        </p:nvSpPr>
        <p:spPr>
          <a:xfrm>
            <a:off x="36093" y="3015380"/>
            <a:ext cx="3645570" cy="3108543"/>
          </a:xfrm>
          <a:prstGeom prst="rect">
            <a:avLst/>
          </a:prstGeom>
        </p:spPr>
        <p:txBody>
          <a:bodyPr wrap="square">
            <a:spAutoFit/>
          </a:bodyPr>
          <a:lstStyle/>
          <a:p>
            <a:r>
              <a:rPr lang="el-GR" sz="2800" dirty="0">
                <a:solidFill>
                  <a:schemeClr val="bg1"/>
                </a:solidFill>
                <a:latin typeface="Cambria" panose="02040503050406030204" pitchFamily="18" charset="0"/>
                <a:ea typeface="Cambria" panose="02040503050406030204" pitchFamily="18" charset="0"/>
              </a:rPr>
              <a:t>Ω</a:t>
            </a:r>
            <a:r>
              <a:rPr lang="en-US" sz="2800" baseline="-25000" dirty="0">
                <a:solidFill>
                  <a:schemeClr val="bg1"/>
                </a:solidFill>
                <a:latin typeface="Cambria" panose="02040503050406030204" pitchFamily="18" charset="0"/>
                <a:ea typeface="Cambria" panose="02040503050406030204" pitchFamily="18" charset="0"/>
              </a:rPr>
              <a:t>m</a:t>
            </a:r>
            <a:r>
              <a:rPr lang="en-US" sz="2800" dirty="0">
                <a:solidFill>
                  <a:schemeClr val="bg1"/>
                </a:solidFill>
                <a:latin typeface="Cambria" panose="02040503050406030204" pitchFamily="18" charset="0"/>
                <a:ea typeface="Cambria" panose="02040503050406030204" pitchFamily="18" charset="0"/>
              </a:rPr>
              <a:t> and </a:t>
            </a:r>
            <a:r>
              <a:rPr lang="el-GR" sz="2800" dirty="0">
                <a:solidFill>
                  <a:schemeClr val="bg1"/>
                </a:solidFill>
                <a:latin typeface="Cambria" panose="02040503050406030204" pitchFamily="18" charset="0"/>
                <a:ea typeface="Cambria" panose="02040503050406030204" pitchFamily="18" charset="0"/>
              </a:rPr>
              <a:t>σ</a:t>
            </a:r>
            <a:r>
              <a:rPr lang="el-GR" sz="2800" baseline="-25000" dirty="0">
                <a:solidFill>
                  <a:schemeClr val="bg1"/>
                </a:solidFill>
                <a:latin typeface="Cambria" panose="02040503050406030204" pitchFamily="18" charset="0"/>
                <a:ea typeface="Cambria" panose="02040503050406030204" pitchFamily="18" charset="0"/>
              </a:rPr>
              <a:t>8</a:t>
            </a:r>
            <a:r>
              <a:rPr lang="en-US" sz="2800" baseline="-25000" dirty="0">
                <a:solidFill>
                  <a:schemeClr val="bg1"/>
                </a:solidFill>
                <a:latin typeface="Cambria" panose="02040503050406030204" pitchFamily="18" charset="0"/>
                <a:ea typeface="Cambria" panose="02040503050406030204" pitchFamily="18" charset="0"/>
              </a:rPr>
              <a:t> </a:t>
            </a:r>
            <a:r>
              <a:rPr lang="en-US" sz="2800" dirty="0">
                <a:solidFill>
                  <a:schemeClr val="bg1"/>
                </a:solidFill>
                <a:latin typeface="Cambria" panose="02040503050406030204" pitchFamily="18" charset="0"/>
                <a:ea typeface="Cambria" panose="02040503050406030204" pitchFamily="18" charset="0"/>
              </a:rPr>
              <a:t>obtained</a:t>
            </a:r>
          </a:p>
          <a:p>
            <a:r>
              <a:rPr lang="en-US" sz="2800" dirty="0">
                <a:solidFill>
                  <a:schemeClr val="bg1"/>
                </a:solidFill>
                <a:latin typeface="Cambria" panose="02040503050406030204" pitchFamily="18" charset="0"/>
                <a:ea typeface="Cambria" panose="02040503050406030204" pitchFamily="18" charset="0"/>
              </a:rPr>
              <a:t>from different cluster abundance surveys are in tension with each other. </a:t>
            </a:r>
          </a:p>
          <a:p>
            <a:endParaRPr lang="en-US" sz="2800" dirty="0">
              <a:solidFill>
                <a:schemeClr val="bg1"/>
              </a:solidFill>
              <a:latin typeface="Cambria" panose="02040503050406030204" pitchFamily="18" charset="0"/>
              <a:ea typeface="Cambria" panose="02040503050406030204" pitchFamily="18" charset="0"/>
            </a:endParaRPr>
          </a:p>
          <a:p>
            <a:r>
              <a:rPr lang="en-US" sz="2800" b="1" dirty="0">
                <a:solidFill>
                  <a:srgbClr val="FFFF00"/>
                </a:solidFill>
                <a:latin typeface="Cambria" panose="02040503050406030204" pitchFamily="18" charset="0"/>
                <a:ea typeface="Cambria" panose="02040503050406030204" pitchFamily="18" charset="0"/>
              </a:rPr>
              <a:t>WHY???</a:t>
            </a:r>
          </a:p>
        </p:txBody>
      </p:sp>
      <p:sp>
        <p:nvSpPr>
          <p:cNvPr id="9" name="Slide Number Placeholder 8">
            <a:extLst>
              <a:ext uri="{FF2B5EF4-FFF2-40B4-BE49-F238E27FC236}">
                <a16:creationId xmlns:a16="http://schemas.microsoft.com/office/drawing/2014/main" id="{33DE5D31-CFF1-4CE5-8963-BA5A31CC9C1D}"/>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43</a:t>
            </a:fld>
            <a:endParaRPr lang="en-US" sz="2000">
              <a:solidFill>
                <a:schemeClr val="bg1"/>
              </a:solidFill>
            </a:endParaRPr>
          </a:p>
        </p:txBody>
      </p:sp>
    </p:spTree>
    <p:extLst>
      <p:ext uri="{BB962C8B-B14F-4D97-AF65-F5344CB8AC3E}">
        <p14:creationId xmlns:p14="http://schemas.microsoft.com/office/powerpoint/2010/main" val="20841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638" y="-126318"/>
            <a:ext cx="10262723" cy="1071634"/>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Constraining </a:t>
            </a:r>
            <a:r>
              <a:rPr lang="el-GR" sz="4400" b="1" dirty="0">
                <a:solidFill>
                  <a:schemeClr val="bg1"/>
                </a:solidFill>
                <a:latin typeface="Cambria" panose="02040503050406030204" pitchFamily="18" charset="0"/>
                <a:ea typeface="Cambria" panose="02040503050406030204" pitchFamily="18" charset="0"/>
              </a:rPr>
              <a:t>Ω</a:t>
            </a:r>
            <a:r>
              <a:rPr lang="en-US" sz="4400" b="1" baseline="-25000" dirty="0">
                <a:solidFill>
                  <a:schemeClr val="bg1"/>
                </a:solidFill>
                <a:latin typeface="Cambria" panose="02040503050406030204" pitchFamily="18" charset="0"/>
                <a:ea typeface="Cambria" panose="02040503050406030204" pitchFamily="18" charset="0"/>
              </a:rPr>
              <a:t>m</a:t>
            </a:r>
            <a:r>
              <a:rPr lang="en-US" sz="4400" b="1" dirty="0">
                <a:solidFill>
                  <a:schemeClr val="bg1"/>
                </a:solidFill>
                <a:latin typeface="Cambria" panose="02040503050406030204" pitchFamily="18" charset="0"/>
                <a:ea typeface="Cambria" panose="02040503050406030204" pitchFamily="18" charset="0"/>
              </a:rPr>
              <a:t> and </a:t>
            </a:r>
            <a:r>
              <a:rPr lang="el-GR" sz="4400" b="1" dirty="0">
                <a:solidFill>
                  <a:schemeClr val="bg1"/>
                </a:solidFill>
                <a:latin typeface="Cambria" panose="02040503050406030204" pitchFamily="18" charset="0"/>
                <a:ea typeface="Cambria" panose="02040503050406030204" pitchFamily="18" charset="0"/>
              </a:rPr>
              <a:t>σ</a:t>
            </a:r>
            <a:r>
              <a:rPr lang="el-GR" sz="4400" b="1" baseline="-25000" dirty="0">
                <a:solidFill>
                  <a:schemeClr val="bg1"/>
                </a:solidFill>
                <a:latin typeface="Cambria" panose="02040503050406030204" pitchFamily="18" charset="0"/>
                <a:ea typeface="Cambria" panose="02040503050406030204" pitchFamily="18" charset="0"/>
              </a:rPr>
              <a:t>8</a:t>
            </a:r>
            <a:endParaRPr lang="en-US" sz="4400" b="1" baseline="-25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98EFF306-6A4F-4E11-BD54-E7BF329BD140}"/>
              </a:ext>
            </a:extLst>
          </p:cNvPr>
          <p:cNvSpPr/>
          <p:nvPr/>
        </p:nvSpPr>
        <p:spPr>
          <a:xfrm>
            <a:off x="108283" y="1060559"/>
            <a:ext cx="10998761" cy="1077218"/>
          </a:xfrm>
          <a:prstGeom prst="rect">
            <a:avLst/>
          </a:prstGeom>
        </p:spPr>
        <p:txBody>
          <a:bodyPr wrap="square">
            <a:spAutoFit/>
          </a:bodyPr>
          <a:lstStyle/>
          <a:p>
            <a:pPr lvl="0" defTabSz="914400">
              <a:defRPr/>
            </a:pPr>
            <a:r>
              <a:rPr lang="en-US" sz="3200" b="1" dirty="0">
                <a:solidFill>
                  <a:schemeClr val="bg1"/>
                </a:solidFill>
                <a:latin typeface="Cambria" panose="02040503050406030204" pitchFamily="18" charset="0"/>
                <a:ea typeface="Cambria" panose="02040503050406030204" pitchFamily="18" charset="0"/>
              </a:rPr>
              <a:t>Comparison with cluster abundance measurements from other surveys</a:t>
            </a:r>
          </a:p>
        </p:txBody>
      </p:sp>
      <p:sp>
        <p:nvSpPr>
          <p:cNvPr id="6" name="Rectangle 5">
            <a:extLst>
              <a:ext uri="{FF2B5EF4-FFF2-40B4-BE49-F238E27FC236}">
                <a16:creationId xmlns:a16="http://schemas.microsoft.com/office/drawing/2014/main" id="{7A00E311-D91E-46D7-A243-5968BC520F5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7" name="Rectangle 6">
            <a:extLst>
              <a:ext uri="{FF2B5EF4-FFF2-40B4-BE49-F238E27FC236}">
                <a16:creationId xmlns:a16="http://schemas.microsoft.com/office/drawing/2014/main" id="{BD09CD5B-313D-453A-83C7-B5BFBC59AC85}"/>
              </a:ext>
            </a:extLst>
          </p:cNvPr>
          <p:cNvSpPr/>
          <p:nvPr/>
        </p:nvSpPr>
        <p:spPr>
          <a:xfrm>
            <a:off x="108283" y="2377250"/>
            <a:ext cx="8590549" cy="1384995"/>
          </a:xfrm>
          <a:prstGeom prst="rect">
            <a:avLst/>
          </a:prstGeom>
        </p:spPr>
        <p:txBody>
          <a:bodyPr wrap="square">
            <a:spAutoFit/>
          </a:bodyPr>
          <a:lstStyle/>
          <a:p>
            <a:r>
              <a:rPr lang="en-US" sz="2800" b="1" dirty="0">
                <a:solidFill>
                  <a:srgbClr val="FFFF00"/>
                </a:solidFill>
                <a:latin typeface="Cambria" panose="02040503050406030204" pitchFamily="18" charset="0"/>
                <a:ea typeface="Cambria" panose="02040503050406030204" pitchFamily="18" charset="0"/>
              </a:rPr>
              <a:t>The answer is:</a:t>
            </a:r>
          </a:p>
          <a:p>
            <a:endParaRPr lang="en-US" sz="2800" b="1" dirty="0">
              <a:solidFill>
                <a:srgbClr val="FFFF00"/>
              </a:solidFill>
              <a:latin typeface="Cambria" panose="02040503050406030204" pitchFamily="18" charset="0"/>
              <a:ea typeface="Cambria" panose="02040503050406030204" pitchFamily="18" charset="0"/>
            </a:endParaRPr>
          </a:p>
          <a:p>
            <a:r>
              <a:rPr lang="en-US" sz="2800" b="1" dirty="0">
                <a:solidFill>
                  <a:schemeClr val="bg1"/>
                </a:solidFill>
                <a:latin typeface="Cambria" panose="02040503050406030204" pitchFamily="18" charset="0"/>
                <a:ea typeface="Cambria" panose="02040503050406030204" pitchFamily="18" charset="0"/>
              </a:rPr>
              <a:t>The discrepancies in estimating cluster masses</a:t>
            </a:r>
            <a:endParaRPr lang="en-US" sz="2800" dirty="0">
              <a:solidFill>
                <a:schemeClr val="bg1"/>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3E7ADAEF-85B3-423A-81BA-C2AF8E2E2C0B}"/>
              </a:ext>
            </a:extLst>
          </p:cNvPr>
          <p:cNvSpPr/>
          <p:nvPr/>
        </p:nvSpPr>
        <p:spPr>
          <a:xfrm>
            <a:off x="108283" y="4964850"/>
            <a:ext cx="7699544" cy="523220"/>
          </a:xfrm>
          <a:prstGeom prst="rect">
            <a:avLst/>
          </a:prstGeom>
        </p:spPr>
        <p:txBody>
          <a:bodyPr wrap="none">
            <a:spAutoFit/>
          </a:bodyPr>
          <a:lstStyle/>
          <a:p>
            <a:pPr lvl="0" defTabSz="914400">
              <a:defRPr/>
            </a:pPr>
            <a:r>
              <a:rPr lang="en-US" sz="2800" b="1" dirty="0">
                <a:solidFill>
                  <a:srgbClr val="FFFF00"/>
                </a:solidFill>
                <a:latin typeface="Cambria" panose="02040503050406030204" pitchFamily="18" charset="0"/>
                <a:ea typeface="Cambria" panose="02040503050406030204" pitchFamily="18" charset="0"/>
              </a:rPr>
              <a:t>But, why do we trust or believe in our results?</a:t>
            </a:r>
          </a:p>
        </p:txBody>
      </p:sp>
      <p:sp>
        <p:nvSpPr>
          <p:cNvPr id="9" name="Slide Number Placeholder 8">
            <a:extLst>
              <a:ext uri="{FF2B5EF4-FFF2-40B4-BE49-F238E27FC236}">
                <a16:creationId xmlns:a16="http://schemas.microsoft.com/office/drawing/2014/main" id="{285E5139-13B2-4D48-886F-BD88EB6B09B1}"/>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44</a:t>
            </a:fld>
            <a:endParaRPr lang="en-US" sz="2000" dirty="0">
              <a:solidFill>
                <a:schemeClr val="bg1"/>
              </a:solidFill>
            </a:endParaRPr>
          </a:p>
        </p:txBody>
      </p:sp>
    </p:spTree>
    <p:extLst>
      <p:ext uri="{BB962C8B-B14F-4D97-AF65-F5344CB8AC3E}">
        <p14:creationId xmlns:p14="http://schemas.microsoft.com/office/powerpoint/2010/main" val="37320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638" y="-126318"/>
            <a:ext cx="10262723" cy="1071634"/>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Constraining </a:t>
            </a:r>
            <a:r>
              <a:rPr lang="el-GR" sz="4400" b="1" dirty="0">
                <a:solidFill>
                  <a:schemeClr val="bg1"/>
                </a:solidFill>
                <a:latin typeface="Cambria" panose="02040503050406030204" pitchFamily="18" charset="0"/>
                <a:ea typeface="Cambria" panose="02040503050406030204" pitchFamily="18" charset="0"/>
              </a:rPr>
              <a:t>Ω</a:t>
            </a:r>
            <a:r>
              <a:rPr lang="en-US" sz="4400" b="1" baseline="-25000" dirty="0">
                <a:solidFill>
                  <a:schemeClr val="bg1"/>
                </a:solidFill>
                <a:latin typeface="Cambria" panose="02040503050406030204" pitchFamily="18" charset="0"/>
                <a:ea typeface="Cambria" panose="02040503050406030204" pitchFamily="18" charset="0"/>
              </a:rPr>
              <a:t>m</a:t>
            </a:r>
            <a:r>
              <a:rPr lang="en-US" sz="4400" b="1" dirty="0">
                <a:solidFill>
                  <a:schemeClr val="bg1"/>
                </a:solidFill>
                <a:latin typeface="Cambria" panose="02040503050406030204" pitchFamily="18" charset="0"/>
                <a:ea typeface="Cambria" panose="02040503050406030204" pitchFamily="18" charset="0"/>
              </a:rPr>
              <a:t> and </a:t>
            </a:r>
            <a:r>
              <a:rPr lang="el-GR" sz="4400" b="1" dirty="0">
                <a:solidFill>
                  <a:schemeClr val="bg1"/>
                </a:solidFill>
                <a:latin typeface="Cambria" panose="02040503050406030204" pitchFamily="18" charset="0"/>
                <a:ea typeface="Cambria" panose="02040503050406030204" pitchFamily="18" charset="0"/>
              </a:rPr>
              <a:t>σ</a:t>
            </a:r>
            <a:r>
              <a:rPr lang="el-GR" sz="4400" b="1" baseline="-25000" dirty="0">
                <a:solidFill>
                  <a:schemeClr val="bg1"/>
                </a:solidFill>
                <a:latin typeface="Cambria" panose="02040503050406030204" pitchFamily="18" charset="0"/>
                <a:ea typeface="Cambria" panose="02040503050406030204" pitchFamily="18" charset="0"/>
              </a:rPr>
              <a:t>8</a:t>
            </a:r>
            <a:endParaRPr lang="en-US" sz="4400" b="1" baseline="-25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98EFF306-6A4F-4E11-BD54-E7BF329BD140}"/>
              </a:ext>
            </a:extLst>
          </p:cNvPr>
          <p:cNvSpPr/>
          <p:nvPr/>
        </p:nvSpPr>
        <p:spPr>
          <a:xfrm>
            <a:off x="108283" y="1060559"/>
            <a:ext cx="10998761" cy="584775"/>
          </a:xfrm>
          <a:prstGeom prst="rect">
            <a:avLst/>
          </a:prstGeom>
        </p:spPr>
        <p:txBody>
          <a:bodyPr wrap="square">
            <a:spAutoFit/>
          </a:bodyPr>
          <a:lstStyle/>
          <a:p>
            <a:pPr lvl="0" defTabSz="914400">
              <a:defRPr/>
            </a:pPr>
            <a:r>
              <a:rPr lang="en-US" sz="3200" b="1" dirty="0">
                <a:solidFill>
                  <a:srgbClr val="FFFF00"/>
                </a:solidFill>
                <a:latin typeface="Calisto MT" panose="02040603050505030304" pitchFamily="18" charset="0"/>
              </a:rPr>
              <a:t>why do we trust or believe in our results?</a:t>
            </a:r>
            <a:endParaRPr lang="en-US" sz="3200" b="1" dirty="0">
              <a:solidFill>
                <a:srgbClr val="FFFF00"/>
              </a:solidFill>
              <a:latin typeface="Calisto MT" panose="020406030505050303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A00E311-D91E-46D7-A243-5968BC520F5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sp>
        <p:nvSpPr>
          <p:cNvPr id="7" name="Rectangle 6">
            <a:extLst>
              <a:ext uri="{FF2B5EF4-FFF2-40B4-BE49-F238E27FC236}">
                <a16:creationId xmlns:a16="http://schemas.microsoft.com/office/drawing/2014/main" id="{BD09CD5B-313D-453A-83C7-B5BFBC59AC85}"/>
              </a:ext>
            </a:extLst>
          </p:cNvPr>
          <p:cNvSpPr/>
          <p:nvPr/>
        </p:nvSpPr>
        <p:spPr>
          <a:xfrm>
            <a:off x="108283" y="2044005"/>
            <a:ext cx="12083717" cy="3539430"/>
          </a:xfrm>
          <a:prstGeom prst="rect">
            <a:avLst/>
          </a:prstGeom>
        </p:spPr>
        <p:txBody>
          <a:bodyPr wrap="square">
            <a:spAutoFit/>
          </a:bodyPr>
          <a:lstStyle/>
          <a:p>
            <a:pPr marL="228600" lvl="0" indent="-228600" defTabSz="914400">
              <a:buFontTx/>
              <a:buAutoNum type="arabicPeriod"/>
              <a:defRPr/>
            </a:pPr>
            <a:r>
              <a:rPr lang="en-US" sz="2800" b="1" dirty="0">
                <a:solidFill>
                  <a:schemeClr val="bg1"/>
                </a:solidFill>
                <a:latin typeface="Cambria" panose="02040503050406030204" pitchFamily="18" charset="0"/>
                <a:ea typeface="Cambria" panose="02040503050406030204" pitchFamily="18" charset="0"/>
              </a:rPr>
              <a:t> GalWCat19 is derived spectroscopic not photometric dataset. </a:t>
            </a:r>
          </a:p>
          <a:p>
            <a:pPr marL="228600" lvl="0" indent="-228600" defTabSz="914400">
              <a:buFontTx/>
              <a:buAutoNum type="arabicPeriod"/>
              <a:defRPr/>
            </a:pPr>
            <a:r>
              <a:rPr lang="en-US" sz="2800" b="1" dirty="0">
                <a:solidFill>
                  <a:schemeClr val="bg1"/>
                </a:solidFill>
                <a:latin typeface="Cambria" panose="02040503050406030204" pitchFamily="18" charset="0"/>
                <a:ea typeface="Cambria" panose="02040503050406030204" pitchFamily="18" charset="0"/>
              </a:rPr>
              <a:t>The membership was assigned by GalWeight. </a:t>
            </a:r>
          </a:p>
          <a:p>
            <a:pPr marL="228600" lvl="0" indent="-228600" defTabSz="914400">
              <a:buFontTx/>
              <a:buAutoNum type="arabicPeriod"/>
              <a:defRPr/>
            </a:pPr>
            <a:r>
              <a:rPr lang="en-US" sz="2800" b="1" dirty="0">
                <a:solidFill>
                  <a:schemeClr val="bg1"/>
                </a:solidFill>
                <a:latin typeface="Cambria" panose="02040503050406030204" pitchFamily="18" charset="0"/>
                <a:ea typeface="Cambria" panose="02040503050406030204" pitchFamily="18" charset="0"/>
              </a:rPr>
              <a:t>The cluster masses were calculated individually from the virial mass estimator</a:t>
            </a:r>
          </a:p>
          <a:p>
            <a:pPr marL="228600" lvl="0" indent="-228600" defTabSz="914400">
              <a:buFontTx/>
              <a:buAutoNum type="arabicPeriod"/>
              <a:defRPr/>
            </a:pPr>
            <a:r>
              <a:rPr lang="en-US" sz="2800" b="1" dirty="0">
                <a:solidFill>
                  <a:schemeClr val="bg1"/>
                </a:solidFill>
                <a:latin typeface="Cambria" panose="02040503050406030204" pitchFamily="18" charset="0"/>
                <a:ea typeface="Cambria" panose="02040503050406030204" pitchFamily="18" charset="0"/>
              </a:rPr>
              <a:t>The size of GalWCat19 is one of the largest spectroscopic samples to be a fair representation of the cluster population</a:t>
            </a:r>
          </a:p>
          <a:p>
            <a:pPr marL="228600" lvl="0" indent="-228600" defTabSz="914400">
              <a:buFontTx/>
              <a:buAutoNum type="arabicPeriod"/>
              <a:defRPr/>
            </a:pPr>
            <a:r>
              <a:rPr lang="en-US" sz="2800" b="1" dirty="0">
                <a:solidFill>
                  <a:schemeClr val="bg1"/>
                </a:solidFill>
                <a:latin typeface="Cambria" panose="02040503050406030204" pitchFamily="18" charset="0"/>
                <a:ea typeface="Cambria" panose="02040503050406030204" pitchFamily="18" charset="0"/>
              </a:rPr>
              <a:t>Our results are consistent with the results obtained from non-cluster abundance probes  (</a:t>
            </a:r>
            <a:r>
              <a:rPr lang="en-US" sz="2800" b="1" dirty="0">
                <a:solidFill>
                  <a:srgbClr val="FFFF00"/>
                </a:solidFill>
                <a:latin typeface="Cambria" panose="02040503050406030204" pitchFamily="18" charset="0"/>
                <a:ea typeface="Cambria" panose="02040503050406030204" pitchFamily="18" charset="0"/>
              </a:rPr>
              <a:t>next</a:t>
            </a:r>
            <a:r>
              <a:rPr lang="en-US" sz="2800" b="1" dirty="0">
                <a:solidFill>
                  <a:schemeClr val="bg1"/>
                </a:solidFill>
                <a:latin typeface="Cambria" panose="02040503050406030204" pitchFamily="18" charset="0"/>
                <a:ea typeface="Cambria" panose="02040503050406030204" pitchFamily="18" charset="0"/>
              </a:rPr>
              <a:t>)</a:t>
            </a:r>
          </a:p>
        </p:txBody>
      </p:sp>
      <p:sp>
        <p:nvSpPr>
          <p:cNvPr id="9" name="Slide Number Placeholder 8">
            <a:extLst>
              <a:ext uri="{FF2B5EF4-FFF2-40B4-BE49-F238E27FC236}">
                <a16:creationId xmlns:a16="http://schemas.microsoft.com/office/drawing/2014/main" id="{308C22D6-837B-417C-886F-59FD8D2682AC}"/>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45</a:t>
            </a:fld>
            <a:endParaRPr lang="en-US" sz="2000" dirty="0">
              <a:solidFill>
                <a:schemeClr val="bg1"/>
              </a:solidFill>
            </a:endParaRPr>
          </a:p>
        </p:txBody>
      </p:sp>
    </p:spTree>
    <p:extLst>
      <p:ext uri="{BB962C8B-B14F-4D97-AF65-F5344CB8AC3E}">
        <p14:creationId xmlns:p14="http://schemas.microsoft.com/office/powerpoint/2010/main" val="21048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638" y="-126318"/>
            <a:ext cx="10262723" cy="1071634"/>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chemeClr val="bg1"/>
                </a:solidFill>
                <a:latin typeface="Cambria" panose="02040503050406030204" pitchFamily="18" charset="0"/>
                <a:ea typeface="Cambria" panose="02040503050406030204" pitchFamily="18" charset="0"/>
              </a:rPr>
              <a:t>Constraining </a:t>
            </a:r>
            <a:r>
              <a:rPr lang="el-GR" sz="4400" b="1" dirty="0">
                <a:solidFill>
                  <a:schemeClr val="bg1"/>
                </a:solidFill>
                <a:latin typeface="Cambria" panose="02040503050406030204" pitchFamily="18" charset="0"/>
                <a:ea typeface="Cambria" panose="02040503050406030204" pitchFamily="18" charset="0"/>
              </a:rPr>
              <a:t>Ω</a:t>
            </a:r>
            <a:r>
              <a:rPr lang="en-US" sz="4400" b="1" baseline="-25000" dirty="0">
                <a:solidFill>
                  <a:schemeClr val="bg1"/>
                </a:solidFill>
                <a:latin typeface="Cambria" panose="02040503050406030204" pitchFamily="18" charset="0"/>
                <a:ea typeface="Cambria" panose="02040503050406030204" pitchFamily="18" charset="0"/>
              </a:rPr>
              <a:t>m</a:t>
            </a:r>
            <a:r>
              <a:rPr lang="en-US" sz="4400" b="1" dirty="0">
                <a:solidFill>
                  <a:schemeClr val="bg1"/>
                </a:solidFill>
                <a:latin typeface="Cambria" panose="02040503050406030204" pitchFamily="18" charset="0"/>
                <a:ea typeface="Cambria" panose="02040503050406030204" pitchFamily="18" charset="0"/>
              </a:rPr>
              <a:t> and </a:t>
            </a:r>
            <a:r>
              <a:rPr lang="el-GR" sz="4400" b="1" dirty="0">
                <a:solidFill>
                  <a:schemeClr val="bg1"/>
                </a:solidFill>
                <a:latin typeface="Cambria" panose="02040503050406030204" pitchFamily="18" charset="0"/>
                <a:ea typeface="Cambria" panose="02040503050406030204" pitchFamily="18" charset="0"/>
              </a:rPr>
              <a:t>σ</a:t>
            </a:r>
            <a:r>
              <a:rPr lang="el-GR" sz="4400" b="1" baseline="-25000" dirty="0">
                <a:solidFill>
                  <a:schemeClr val="bg1"/>
                </a:solidFill>
                <a:latin typeface="Cambria" panose="02040503050406030204" pitchFamily="18" charset="0"/>
                <a:ea typeface="Cambria" panose="02040503050406030204" pitchFamily="18" charset="0"/>
              </a:rPr>
              <a:t>8</a:t>
            </a:r>
            <a:endParaRPr lang="en-US" sz="4400" b="1" baseline="-25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98EFF306-6A4F-4E11-BD54-E7BF329BD140}"/>
              </a:ext>
            </a:extLst>
          </p:cNvPr>
          <p:cNvSpPr/>
          <p:nvPr/>
        </p:nvSpPr>
        <p:spPr>
          <a:xfrm>
            <a:off x="108282" y="920097"/>
            <a:ext cx="11766886" cy="523220"/>
          </a:xfrm>
          <a:prstGeom prst="rect">
            <a:avLst/>
          </a:prstGeom>
        </p:spPr>
        <p:txBody>
          <a:bodyPr wrap="square">
            <a:spAutoFit/>
          </a:bodyPr>
          <a:lstStyle/>
          <a:p>
            <a:pPr lvl="0" defTabSz="914400">
              <a:defRPr/>
            </a:pPr>
            <a:r>
              <a:rPr lang="en-US" sz="2800" b="1" dirty="0">
                <a:solidFill>
                  <a:schemeClr val="bg1"/>
                </a:solidFill>
                <a:latin typeface="Cambria" panose="02040503050406030204" pitchFamily="18" charset="0"/>
                <a:ea typeface="Cambria" panose="02040503050406030204" pitchFamily="18" charset="0"/>
              </a:rPr>
              <a:t>Comparison with non-cluster abundance probes</a:t>
            </a:r>
          </a:p>
        </p:txBody>
      </p:sp>
      <p:sp>
        <p:nvSpPr>
          <p:cNvPr id="6" name="Rectangle 5">
            <a:extLst>
              <a:ext uri="{FF2B5EF4-FFF2-40B4-BE49-F238E27FC236}">
                <a16:creationId xmlns:a16="http://schemas.microsoft.com/office/drawing/2014/main" id="{7A00E311-D91E-46D7-A243-5968BC520F52}"/>
              </a:ext>
            </a:extLst>
          </p:cNvPr>
          <p:cNvSpPr/>
          <p:nvPr/>
        </p:nvSpPr>
        <p:spPr>
          <a:xfrm>
            <a:off x="228600" y="127754"/>
            <a:ext cx="1047851" cy="369332"/>
          </a:xfrm>
          <a:prstGeom prst="rect">
            <a:avLst/>
          </a:prstGeom>
        </p:spPr>
        <p:txBody>
          <a:bodyPr wrap="none">
            <a:spAutoFit/>
          </a:bodyPr>
          <a:lstStyle/>
          <a:p>
            <a:r>
              <a:rPr lang="en-US" b="1" dirty="0">
                <a:solidFill>
                  <a:srgbClr val="92D050"/>
                </a:solidFill>
                <a:latin typeface="Cambria" panose="02040503050406030204" pitchFamily="18" charset="0"/>
                <a:ea typeface="Cambria" panose="02040503050406030204" pitchFamily="18" charset="0"/>
              </a:rPr>
              <a:t>Paper 3 </a:t>
            </a:r>
          </a:p>
        </p:txBody>
      </p:sp>
      <p:pic>
        <p:nvPicPr>
          <p:cNvPr id="3" name="Picture 2">
            <a:extLst>
              <a:ext uri="{FF2B5EF4-FFF2-40B4-BE49-F238E27FC236}">
                <a16:creationId xmlns:a16="http://schemas.microsoft.com/office/drawing/2014/main" id="{1D3427F4-C9F1-4F84-9E20-0468257EF2D3}"/>
              </a:ext>
            </a:extLst>
          </p:cNvPr>
          <p:cNvPicPr>
            <a:picLocks noChangeAspect="1"/>
          </p:cNvPicPr>
          <p:nvPr/>
        </p:nvPicPr>
        <p:blipFill>
          <a:blip r:embed="rId3"/>
          <a:stretch>
            <a:fillRect/>
          </a:stretch>
        </p:blipFill>
        <p:spPr>
          <a:xfrm>
            <a:off x="3489159" y="1641347"/>
            <a:ext cx="8594560" cy="4646626"/>
          </a:xfrm>
          <a:prstGeom prst="rect">
            <a:avLst/>
          </a:prstGeom>
        </p:spPr>
      </p:pic>
      <p:sp>
        <p:nvSpPr>
          <p:cNvPr id="8" name="Rectangle 7">
            <a:extLst>
              <a:ext uri="{FF2B5EF4-FFF2-40B4-BE49-F238E27FC236}">
                <a16:creationId xmlns:a16="http://schemas.microsoft.com/office/drawing/2014/main" id="{BD35C570-DFA0-4C23-82FA-0CE7F0AF555D}"/>
              </a:ext>
            </a:extLst>
          </p:cNvPr>
          <p:cNvSpPr/>
          <p:nvPr/>
        </p:nvSpPr>
        <p:spPr>
          <a:xfrm>
            <a:off x="108281" y="1856118"/>
            <a:ext cx="3621507" cy="3970318"/>
          </a:xfrm>
          <a:prstGeom prst="rect">
            <a:avLst/>
          </a:prstGeom>
        </p:spPr>
        <p:txBody>
          <a:bodyPr wrap="square">
            <a:spAutoFit/>
          </a:bodyPr>
          <a:lstStyle/>
          <a:p>
            <a:pPr lvl="0" defTabSz="914400">
              <a:defRPr/>
            </a:pPr>
            <a:r>
              <a:rPr lang="en-US" sz="2800" dirty="0">
                <a:solidFill>
                  <a:schemeClr val="bg1"/>
                </a:solidFill>
                <a:latin typeface="Cambria" panose="02040503050406030204" pitchFamily="18" charset="0"/>
                <a:ea typeface="Cambria" panose="02040503050406030204" pitchFamily="18" charset="0"/>
              </a:rPr>
              <a:t>The joint analysis of our results with </a:t>
            </a:r>
          </a:p>
          <a:p>
            <a:pPr lvl="0" defTabSz="914400">
              <a:defRPr/>
            </a:pPr>
            <a:endParaRPr lang="en-US" sz="2800" dirty="0">
              <a:solidFill>
                <a:schemeClr val="bg1"/>
              </a:solidFill>
              <a:latin typeface="Cambria" panose="02040503050406030204" pitchFamily="18" charset="0"/>
              <a:ea typeface="Cambria" panose="02040503050406030204" pitchFamily="18" charset="0"/>
            </a:endParaRPr>
          </a:p>
          <a:p>
            <a:pPr lvl="0" defTabSz="914400">
              <a:defRPr/>
            </a:pPr>
            <a:r>
              <a:rPr lang="en-US" sz="2800" dirty="0">
                <a:solidFill>
                  <a:schemeClr val="bg1"/>
                </a:solidFill>
                <a:latin typeface="Cambria" panose="02040503050406030204" pitchFamily="18" charset="0"/>
                <a:ea typeface="Cambria" panose="02040503050406030204" pitchFamily="18" charset="0"/>
              </a:rPr>
              <a:t>Planck18+BAO+SNe gives </a:t>
            </a:r>
          </a:p>
          <a:p>
            <a:pPr lvl="0" defTabSz="914400">
              <a:defRPr/>
            </a:pPr>
            <a:endParaRPr lang="en-US" sz="2800" dirty="0">
              <a:solidFill>
                <a:schemeClr val="bg1"/>
              </a:solidFill>
              <a:latin typeface="Cambria" panose="02040503050406030204" pitchFamily="18" charset="0"/>
              <a:ea typeface="Cambria" panose="02040503050406030204" pitchFamily="18" charset="0"/>
            </a:endParaRPr>
          </a:p>
          <a:p>
            <a:pPr lvl="0" defTabSz="914400">
              <a:defRPr/>
            </a:pPr>
            <a:r>
              <a:rPr lang="en-US" sz="2800" dirty="0">
                <a:solidFill>
                  <a:schemeClr val="bg1"/>
                </a:solidFill>
                <a:latin typeface="Cambria" panose="02040503050406030204" pitchFamily="18" charset="0"/>
                <a:ea typeface="Cambria" panose="02040503050406030204" pitchFamily="18" charset="0"/>
              </a:rPr>
              <a:t>Ωm = 0.315±0.013,</a:t>
            </a:r>
          </a:p>
          <a:p>
            <a:pPr lvl="0" defTabSz="914400">
              <a:defRPr/>
            </a:pPr>
            <a:endParaRPr lang="en-US" sz="2800" dirty="0">
              <a:solidFill>
                <a:schemeClr val="bg1"/>
              </a:solidFill>
              <a:latin typeface="Cambria" panose="02040503050406030204" pitchFamily="18" charset="0"/>
              <a:ea typeface="Cambria" panose="02040503050406030204" pitchFamily="18" charset="0"/>
            </a:endParaRPr>
          </a:p>
          <a:p>
            <a:pPr lvl="0" defTabSz="914400">
              <a:defRPr/>
            </a:pPr>
            <a:r>
              <a:rPr lang="en-US" sz="2800" dirty="0">
                <a:solidFill>
                  <a:schemeClr val="bg1"/>
                </a:solidFill>
                <a:latin typeface="Cambria" panose="02040503050406030204" pitchFamily="18" charset="0"/>
                <a:ea typeface="Cambria" panose="02040503050406030204" pitchFamily="18" charset="0"/>
              </a:rPr>
              <a:t>σ8 = 0.810±0.011.</a:t>
            </a:r>
            <a:endParaRPr lang="en-US" sz="2800" b="1" dirty="0">
              <a:solidFill>
                <a:schemeClr val="bg1"/>
              </a:solidFill>
              <a:latin typeface="Cambria" panose="02040503050406030204" pitchFamily="18" charset="0"/>
              <a:ea typeface="Cambria" panose="02040503050406030204" pitchFamily="18" charset="0"/>
            </a:endParaRPr>
          </a:p>
        </p:txBody>
      </p:sp>
      <p:sp>
        <p:nvSpPr>
          <p:cNvPr id="9" name="Slide Number Placeholder 8">
            <a:extLst>
              <a:ext uri="{FF2B5EF4-FFF2-40B4-BE49-F238E27FC236}">
                <a16:creationId xmlns:a16="http://schemas.microsoft.com/office/drawing/2014/main" id="{8F4F5958-1E3F-4B14-A404-341DF22604EF}"/>
              </a:ext>
            </a:extLst>
          </p:cNvPr>
          <p:cNvSpPr>
            <a:spLocks noGrp="1"/>
          </p:cNvSpPr>
          <p:nvPr>
            <p:ph type="sldNum" sz="quarter" idx="12"/>
          </p:nvPr>
        </p:nvSpPr>
        <p:spPr>
          <a:xfrm>
            <a:off x="9448800" y="6486004"/>
            <a:ext cx="2743200" cy="365125"/>
          </a:xfrm>
        </p:spPr>
        <p:txBody>
          <a:bodyPr/>
          <a:lstStyle/>
          <a:p>
            <a:fld id="{61AC4842-56B8-4A78-8894-A32FB2392F3F}" type="slidenum">
              <a:rPr lang="en-US" sz="2000" smtClean="0">
                <a:solidFill>
                  <a:schemeClr val="bg1"/>
                </a:solidFill>
              </a:rPr>
              <a:t>46</a:t>
            </a:fld>
            <a:endParaRPr lang="en-US" sz="2000" dirty="0">
              <a:solidFill>
                <a:schemeClr val="bg1"/>
              </a:solidFill>
            </a:endParaRPr>
          </a:p>
        </p:txBody>
      </p:sp>
    </p:spTree>
    <p:extLst>
      <p:ext uri="{BB962C8B-B14F-4D97-AF65-F5344CB8AC3E}">
        <p14:creationId xmlns:p14="http://schemas.microsoft.com/office/powerpoint/2010/main" val="8451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20" name="Title 3">
            <a:extLst>
              <a:ext uri="{FF2B5EF4-FFF2-40B4-BE49-F238E27FC236}">
                <a16:creationId xmlns:a16="http://schemas.microsoft.com/office/drawing/2014/main" id="{CE73E599-9795-490F-8933-5C7849333DF3}"/>
              </a:ext>
            </a:extLst>
          </p:cNvPr>
          <p:cNvSpPr txBox="1">
            <a:spLocks/>
          </p:cNvSpPr>
          <p:nvPr/>
        </p:nvSpPr>
        <p:spPr>
          <a:xfrm>
            <a:off x="2152649" y="-36731"/>
            <a:ext cx="7886700" cy="115887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r>
              <a:rPr lang="en-US" b="1" dirty="0">
                <a:solidFill>
                  <a:schemeClr val="bg1"/>
                </a:solidFill>
                <a:latin typeface="Cambria" panose="02040503050406030204" pitchFamily="18" charset="0"/>
                <a:ea typeface="Cambria" panose="02040503050406030204" pitchFamily="18" charset="0"/>
              </a:rPr>
              <a:t>Current and Future work</a:t>
            </a:r>
          </a:p>
        </p:txBody>
      </p:sp>
      <p:sp>
        <p:nvSpPr>
          <p:cNvPr id="7" name="Slide Number Placeholder 6">
            <a:extLst>
              <a:ext uri="{FF2B5EF4-FFF2-40B4-BE49-F238E27FC236}">
                <a16:creationId xmlns:a16="http://schemas.microsoft.com/office/drawing/2014/main" id="{8DAAE2E7-169B-45AC-A138-E3EFFE4B0DC9}"/>
              </a:ext>
            </a:extLst>
          </p:cNvPr>
          <p:cNvSpPr>
            <a:spLocks noGrp="1"/>
          </p:cNvSpPr>
          <p:nvPr>
            <p:ph type="sldNum" sz="quarter" idx="12"/>
          </p:nvPr>
        </p:nvSpPr>
        <p:spPr>
          <a:xfrm>
            <a:off x="9446146" y="6483875"/>
            <a:ext cx="2743200" cy="365125"/>
          </a:xfrm>
        </p:spPr>
        <p:txBody>
          <a:bodyPr/>
          <a:lstStyle/>
          <a:p>
            <a:fld id="{61AC4842-56B8-4A78-8894-A32FB2392F3F}" type="slidenum">
              <a:rPr lang="en-US" sz="2000" smtClean="0">
                <a:solidFill>
                  <a:schemeClr val="bg1"/>
                </a:solidFill>
              </a:rPr>
              <a:t>47</a:t>
            </a:fld>
            <a:endParaRPr lang="en-US" sz="2000" dirty="0">
              <a:solidFill>
                <a:schemeClr val="bg1"/>
              </a:solidFill>
            </a:endParaRPr>
          </a:p>
        </p:txBody>
      </p:sp>
      <p:sp>
        <p:nvSpPr>
          <p:cNvPr id="8" name="Rectangle 7">
            <a:extLst>
              <a:ext uri="{FF2B5EF4-FFF2-40B4-BE49-F238E27FC236}">
                <a16:creationId xmlns:a16="http://schemas.microsoft.com/office/drawing/2014/main" id="{AF905AC4-5079-4317-BA59-6E177495A8BC}"/>
              </a:ext>
            </a:extLst>
          </p:cNvPr>
          <p:cNvSpPr/>
          <p:nvPr/>
        </p:nvSpPr>
        <p:spPr>
          <a:xfrm>
            <a:off x="223380" y="2012241"/>
            <a:ext cx="11745238" cy="3424655"/>
          </a:xfrm>
          <a:prstGeom prst="rect">
            <a:avLst/>
          </a:prstGeom>
        </p:spPr>
        <p:txBody>
          <a:bodyPr wrap="square">
            <a:spAutoFit/>
          </a:bodyPr>
          <a:lstStyle/>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cs typeface="Times New Roman" panose="02020603050405020304" pitchFamily="18" charset="0"/>
              </a:rPr>
              <a:t>The evolution of the richness – cluster mass relation of the GalWeight19 cluster catalogs (z ~ 0.1) and the GOGREEN galaxy clusters (z ~ 1).</a:t>
            </a:r>
            <a:endParaRPr lang="en-US" sz="2400" dirty="0">
              <a:solidFill>
                <a:schemeClr val="bg1"/>
              </a:solidFill>
              <a:latin typeface="Cambria" panose="02040503050406030204" pitchFamily="18" charset="0"/>
              <a:ea typeface="Cambria" panose="02040503050406030204" pitchFamily="18" charset="0"/>
            </a:endParaRPr>
          </a:p>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cs typeface="Arial" panose="020B0604020202020204" pitchFamily="34" charset="0"/>
              </a:rPr>
              <a:t>The evolution of the galaxy stellar mass function (SMF) derived from hydrodynamical simulations.</a:t>
            </a:r>
          </a:p>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rPr>
              <a:t>Environmental effect on cluster galaxies using </a:t>
            </a:r>
            <a:r>
              <a:rPr lang="en-US" sz="2400" dirty="0">
                <a:solidFill>
                  <a:schemeClr val="bg1"/>
                </a:solidFill>
                <a:latin typeface="Cambria" panose="02040503050406030204" pitchFamily="18" charset="0"/>
                <a:ea typeface="Cambria" panose="02040503050406030204" pitchFamily="18" charset="0"/>
                <a:cs typeface="Arial" panose="020B0604020202020204" pitchFamily="34" charset="0"/>
              </a:rPr>
              <a:t>GalWCat19 catalog</a:t>
            </a:r>
            <a:endParaRPr lang="en-US" sz="2400" dirty="0">
              <a:solidFill>
                <a:schemeClr val="bg1"/>
              </a:solidFill>
              <a:latin typeface="Cambria" panose="02040503050406030204" pitchFamily="18" charset="0"/>
              <a:ea typeface="Cambria" panose="02040503050406030204" pitchFamily="18" charset="0"/>
            </a:endParaRPr>
          </a:p>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rPr>
              <a:t>Velocity bias between Galaxies and Dark Matter</a:t>
            </a:r>
            <a:endParaRPr lang="en-US" sz="24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cs typeface="Arial" panose="020B0604020202020204" pitchFamily="34" charset="0"/>
              </a:rPr>
              <a:t>Central stellar mass– cluster mass scaling relation of the GalWCat19</a:t>
            </a:r>
          </a:p>
          <a:p>
            <a:pPr marL="457200" indent="-457200" algn="just">
              <a:buAutoNum type="arabicPeriod"/>
            </a:pPr>
            <a:r>
              <a:rPr lang="en-US" sz="2400" dirty="0">
                <a:solidFill>
                  <a:schemeClr val="bg1"/>
                </a:solidFill>
                <a:latin typeface="Cambria" panose="02040503050406030204" pitchFamily="18" charset="0"/>
                <a:ea typeface="Cambria" panose="02040503050406030204" pitchFamily="18" charset="0"/>
              </a:rPr>
              <a:t>Correlation Function of Galaxy Clusters </a:t>
            </a:r>
            <a:endParaRPr lang="en-US" sz="24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algn="just">
              <a:lnSpc>
                <a:spcPct val="107000"/>
              </a:lnSpc>
              <a:spcAft>
                <a:spcPts val="800"/>
              </a:spcAft>
            </a:pP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04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464" y="1546162"/>
            <a:ext cx="8373071" cy="1754388"/>
          </a:xfrm>
          <a:prstGeom prst="rect">
            <a:avLst/>
          </a:prstGeom>
          <a:effectLst>
            <a:outerShdw blurRad="25400" dir="17880000">
              <a:srgbClr val="000000">
                <a:alpha val="46000"/>
              </a:srgbClr>
            </a:outerShdw>
          </a:effectLst>
        </p:spPr>
        <p:txBody>
          <a:bodyPr vert="horz" lIns="68580" tIns="34290" rIns="68580" bIns="3429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b="1" dirty="0">
              <a:solidFill>
                <a:schemeClr val="bg1"/>
              </a:solidFill>
              <a:latin typeface="Cambria" panose="02040503050406030204" pitchFamily="18" charset="0"/>
              <a:ea typeface="Cambria" panose="02040503050406030204" pitchFamily="18" charset="0"/>
            </a:endParaRPr>
          </a:p>
        </p:txBody>
      </p:sp>
      <p:sp>
        <p:nvSpPr>
          <p:cNvPr id="20" name="Title 3">
            <a:extLst>
              <a:ext uri="{FF2B5EF4-FFF2-40B4-BE49-F238E27FC236}">
                <a16:creationId xmlns:a16="http://schemas.microsoft.com/office/drawing/2014/main" id="{CE73E599-9795-490F-8933-5C7849333DF3}"/>
              </a:ext>
            </a:extLst>
          </p:cNvPr>
          <p:cNvSpPr txBox="1">
            <a:spLocks/>
          </p:cNvSpPr>
          <p:nvPr/>
        </p:nvSpPr>
        <p:spPr>
          <a:xfrm>
            <a:off x="1909464" y="2398576"/>
            <a:ext cx="7886700" cy="2298683"/>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r>
              <a:rPr lang="en-US" b="1" dirty="0">
                <a:solidFill>
                  <a:schemeClr val="bg1"/>
                </a:solidFill>
                <a:latin typeface="Cambria" panose="02040503050406030204" pitchFamily="18" charset="0"/>
                <a:ea typeface="Cambria" panose="02040503050406030204" pitchFamily="18" charset="0"/>
              </a:rPr>
              <a:t>Thank you</a:t>
            </a:r>
          </a:p>
          <a:p>
            <a:pPr algn="ctr" fontAlgn="base"/>
            <a:endParaRPr lang="en-US" b="1" dirty="0">
              <a:solidFill>
                <a:schemeClr val="bg1"/>
              </a:solidFill>
              <a:latin typeface="Cambria" panose="02040503050406030204" pitchFamily="18" charset="0"/>
              <a:ea typeface="Cambria" panose="02040503050406030204" pitchFamily="18" charset="0"/>
            </a:endParaRPr>
          </a:p>
          <a:p>
            <a:pPr algn="ctr" fontAlgn="base"/>
            <a:endParaRPr lang="en-US" b="1" dirty="0">
              <a:solidFill>
                <a:schemeClr val="bg1"/>
              </a:solidFill>
              <a:latin typeface="Cambria" panose="02040503050406030204" pitchFamily="18" charset="0"/>
              <a:ea typeface="Cambria" panose="02040503050406030204" pitchFamily="18" charset="0"/>
            </a:endParaRPr>
          </a:p>
          <a:p>
            <a:pPr algn="ctr" fontAlgn="base"/>
            <a:r>
              <a:rPr lang="en-US" b="1" dirty="0">
                <a:solidFill>
                  <a:schemeClr val="bg1"/>
                </a:solidFill>
                <a:latin typeface="Cambria" panose="02040503050406030204" pitchFamily="18" charset="0"/>
                <a:ea typeface="Cambria" panose="02040503050406030204" pitchFamily="18" charset="0"/>
              </a:rPr>
              <a:t>Questions </a:t>
            </a:r>
          </a:p>
        </p:txBody>
      </p:sp>
      <p:sp>
        <p:nvSpPr>
          <p:cNvPr id="7" name="Slide Number Placeholder 6">
            <a:extLst>
              <a:ext uri="{FF2B5EF4-FFF2-40B4-BE49-F238E27FC236}">
                <a16:creationId xmlns:a16="http://schemas.microsoft.com/office/drawing/2014/main" id="{8DAAE2E7-169B-45AC-A138-E3EFFE4B0DC9}"/>
              </a:ext>
            </a:extLst>
          </p:cNvPr>
          <p:cNvSpPr>
            <a:spLocks noGrp="1"/>
          </p:cNvSpPr>
          <p:nvPr>
            <p:ph type="sldNum" sz="quarter" idx="12"/>
          </p:nvPr>
        </p:nvSpPr>
        <p:spPr>
          <a:xfrm>
            <a:off x="9446146" y="6483875"/>
            <a:ext cx="2743200" cy="365125"/>
          </a:xfrm>
        </p:spPr>
        <p:txBody>
          <a:bodyPr/>
          <a:lstStyle/>
          <a:p>
            <a:fld id="{61AC4842-56B8-4A78-8894-A32FB2392F3F}" type="slidenum">
              <a:rPr lang="en-US" sz="2000" smtClean="0">
                <a:solidFill>
                  <a:schemeClr val="bg1"/>
                </a:solidFill>
              </a:rPr>
              <a:t>48</a:t>
            </a:fld>
            <a:endParaRPr lang="en-US" sz="2000" dirty="0">
              <a:solidFill>
                <a:schemeClr val="bg1"/>
              </a:solidFill>
            </a:endParaRPr>
          </a:p>
        </p:txBody>
      </p:sp>
    </p:spTree>
    <p:extLst>
      <p:ext uri="{BB962C8B-B14F-4D97-AF65-F5344CB8AC3E}">
        <p14:creationId xmlns:p14="http://schemas.microsoft.com/office/powerpoint/2010/main" val="21525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88" y="34212"/>
            <a:ext cx="8229600" cy="1143000"/>
          </a:xfrm>
        </p:spPr>
        <p:txBody>
          <a:bodyPr/>
          <a:lstStyle/>
          <a:p>
            <a:pPr algn="ctr"/>
            <a:r>
              <a:rPr lang="en-US" dirty="0">
                <a:solidFill>
                  <a:schemeClr val="bg1"/>
                </a:solidFill>
                <a:latin typeface="Adobe Caslon Pro Bold" panose="0205070206050A020403" pitchFamily="18" charset="0"/>
                <a:cs typeface="Andalus" panose="02020603050405020304" pitchFamily="18" charset="-78"/>
              </a:rPr>
              <a:t>What is a galaxy cluster?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85" y="955186"/>
            <a:ext cx="10574030" cy="5473616"/>
          </a:xfrm>
          <a:prstGeom prst="rect">
            <a:avLst/>
          </a:prstGeom>
        </p:spPr>
      </p:pic>
      <p:sp>
        <p:nvSpPr>
          <p:cNvPr id="8" name="Rectangle 7"/>
          <p:cNvSpPr/>
          <p:nvPr/>
        </p:nvSpPr>
        <p:spPr>
          <a:xfrm>
            <a:off x="8328934" y="3724685"/>
            <a:ext cx="2119747" cy="461665"/>
          </a:xfrm>
          <a:prstGeom prst="rect">
            <a:avLst/>
          </a:prstGeom>
        </p:spPr>
        <p:txBody>
          <a:bodyPr wrap="none">
            <a:spAutoFit/>
          </a:bodyPr>
          <a:lstStyle/>
          <a:p>
            <a:r>
              <a:rPr lang="en-US" sz="2400" b="1" dirty="0">
                <a:solidFill>
                  <a:srgbClr val="FFFF00"/>
                </a:solidFill>
                <a:latin typeface="Adobe Caslon Pro Bold" panose="0205070206050A020403" pitchFamily="18" charset="0"/>
              </a:rPr>
              <a:t>Coma, galaxies</a:t>
            </a:r>
          </a:p>
        </p:txBody>
      </p:sp>
      <p:sp>
        <p:nvSpPr>
          <p:cNvPr id="10" name="Rectangle 9">
            <a:extLst>
              <a:ext uri="{FF2B5EF4-FFF2-40B4-BE49-F238E27FC236}">
                <a16:creationId xmlns:a16="http://schemas.microsoft.com/office/drawing/2014/main" id="{A896931C-BB81-42BD-AF08-DCE3675211F9}"/>
              </a:ext>
            </a:extLst>
          </p:cNvPr>
          <p:cNvSpPr/>
          <p:nvPr/>
        </p:nvSpPr>
        <p:spPr>
          <a:xfrm>
            <a:off x="1105116" y="3955518"/>
            <a:ext cx="1836144" cy="461665"/>
          </a:xfrm>
          <a:prstGeom prst="rect">
            <a:avLst/>
          </a:prstGeom>
        </p:spPr>
        <p:txBody>
          <a:bodyPr wrap="none">
            <a:spAutoFit/>
          </a:bodyPr>
          <a:lstStyle/>
          <a:p>
            <a:r>
              <a:rPr lang="en-US" sz="2400" dirty="0">
                <a:solidFill>
                  <a:srgbClr val="FFFF00"/>
                </a:solidFill>
                <a:latin typeface="Adobe Caslon Pro Bold" panose="0205070206050A020403" pitchFamily="18" charset="0"/>
              </a:rPr>
              <a:t>Coma, X-ray</a:t>
            </a:r>
          </a:p>
        </p:txBody>
      </p:sp>
      <p:sp>
        <p:nvSpPr>
          <p:cNvPr id="5" name="Slide Number Placeholder 4">
            <a:extLst>
              <a:ext uri="{FF2B5EF4-FFF2-40B4-BE49-F238E27FC236}">
                <a16:creationId xmlns:a16="http://schemas.microsoft.com/office/drawing/2014/main" id="{73EEABDA-9FE8-4F7D-9422-2A6B00E394ED}"/>
              </a:ext>
            </a:extLst>
          </p:cNvPr>
          <p:cNvSpPr>
            <a:spLocks noGrp="1"/>
          </p:cNvSpPr>
          <p:nvPr>
            <p:ph type="sldNum" sz="quarter" idx="12"/>
          </p:nvPr>
        </p:nvSpPr>
        <p:spPr>
          <a:xfrm>
            <a:off x="9401333" y="6478906"/>
            <a:ext cx="2743200" cy="365125"/>
          </a:xfrm>
        </p:spPr>
        <p:txBody>
          <a:bodyPr/>
          <a:lstStyle/>
          <a:p>
            <a:fld id="{61AC4842-56B8-4A78-8894-A32FB2392F3F}" type="slidenum">
              <a:rPr lang="en-US" sz="2000" smtClean="0">
                <a:solidFill>
                  <a:schemeClr val="bg1"/>
                </a:solidFill>
              </a:rPr>
              <a:t>5</a:t>
            </a:fld>
            <a:endParaRPr lang="en-US" sz="2000" dirty="0">
              <a:solidFill>
                <a:schemeClr val="bg1"/>
              </a:solidFill>
            </a:endParaRPr>
          </a:p>
        </p:txBody>
      </p:sp>
    </p:spTree>
    <p:extLst>
      <p:ext uri="{BB962C8B-B14F-4D97-AF65-F5344CB8AC3E}">
        <p14:creationId xmlns:p14="http://schemas.microsoft.com/office/powerpoint/2010/main" val="14245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59" y="0"/>
            <a:ext cx="8229600" cy="1143000"/>
          </a:xfrm>
        </p:spPr>
        <p:txBody>
          <a:bodyPr/>
          <a:lstStyle/>
          <a:p>
            <a:pPr algn="ctr"/>
            <a:r>
              <a:rPr lang="en-US" b="1" dirty="0">
                <a:solidFill>
                  <a:schemeClr val="bg1"/>
                </a:solidFill>
                <a:latin typeface="Cambria" panose="02040503050406030204" pitchFamily="18" charset="0"/>
                <a:ea typeface="Cambria" panose="02040503050406030204" pitchFamily="18" charset="0"/>
                <a:cs typeface="Andalus" pitchFamily="18" charset="-78"/>
              </a:rPr>
              <a:t>What is a galaxy cluster?</a:t>
            </a:r>
          </a:p>
        </p:txBody>
      </p:sp>
      <p:sp>
        <p:nvSpPr>
          <p:cNvPr id="7" name="Rectangle 6"/>
          <p:cNvSpPr/>
          <p:nvPr/>
        </p:nvSpPr>
        <p:spPr>
          <a:xfrm>
            <a:off x="91612" y="932951"/>
            <a:ext cx="6279224" cy="646331"/>
          </a:xfrm>
          <a:prstGeom prst="rect">
            <a:avLst/>
          </a:prstGeom>
        </p:spPr>
        <p:txBody>
          <a:bodyPr wrap="square">
            <a:spAutoFit/>
          </a:bodyPr>
          <a:lstStyle/>
          <a:p>
            <a:pPr>
              <a:spcBef>
                <a:spcPct val="20000"/>
              </a:spcBef>
              <a:buClr>
                <a:schemeClr val="hlink"/>
              </a:buClr>
              <a:buSzPct val="100000"/>
              <a:defRPr/>
            </a:pPr>
            <a:r>
              <a:rPr lang="en-US" sz="3600" b="1" kern="0" dirty="0">
                <a:solidFill>
                  <a:schemeClr val="bg1"/>
                </a:solidFill>
                <a:latin typeface="Cambria" panose="02040503050406030204" pitchFamily="18" charset="0"/>
                <a:ea typeface="Cambria" panose="02040503050406030204" pitchFamily="18" charset="0"/>
                <a:cs typeface="Andalus" pitchFamily="18" charset="-78"/>
              </a:rPr>
              <a:t>Cluster’s regions:</a:t>
            </a:r>
          </a:p>
        </p:txBody>
      </p:sp>
      <p:pic>
        <p:nvPicPr>
          <p:cNvPr id="8" name="Picture 7"/>
          <p:cNvPicPr>
            <a:picLocks noChangeAspect="1"/>
          </p:cNvPicPr>
          <p:nvPr/>
        </p:nvPicPr>
        <p:blipFill>
          <a:blip r:embed="rId3"/>
          <a:stretch>
            <a:fillRect/>
          </a:stretch>
        </p:blipFill>
        <p:spPr>
          <a:xfrm>
            <a:off x="6479085" y="932951"/>
            <a:ext cx="5364916" cy="5267809"/>
          </a:xfrm>
          <a:prstGeom prst="rect">
            <a:avLst/>
          </a:prstGeom>
        </p:spPr>
      </p:pic>
      <p:sp>
        <p:nvSpPr>
          <p:cNvPr id="9" name="Rectangle 8"/>
          <p:cNvSpPr/>
          <p:nvPr/>
        </p:nvSpPr>
        <p:spPr>
          <a:xfrm>
            <a:off x="8875775" y="3441047"/>
            <a:ext cx="803425" cy="461665"/>
          </a:xfrm>
          <a:prstGeom prst="rect">
            <a:avLst/>
          </a:prstGeom>
        </p:spPr>
        <p:txBody>
          <a:bodyPr wrap="none">
            <a:spAutoFit/>
          </a:bodyPr>
          <a:lstStyle/>
          <a:p>
            <a:r>
              <a:rPr lang="en-US" sz="2400" b="1" dirty="0">
                <a:solidFill>
                  <a:srgbClr val="FFFF00"/>
                </a:solidFill>
                <a:latin typeface="Cambria" panose="02040503050406030204" pitchFamily="18" charset="0"/>
                <a:ea typeface="Cambria" panose="02040503050406030204" pitchFamily="18" charset="0"/>
              </a:rPr>
              <a:t>core</a:t>
            </a:r>
          </a:p>
        </p:txBody>
      </p:sp>
      <p:sp>
        <p:nvSpPr>
          <p:cNvPr id="3" name="Rectangle 2">
            <a:extLst>
              <a:ext uri="{FF2B5EF4-FFF2-40B4-BE49-F238E27FC236}">
                <a16:creationId xmlns:a16="http://schemas.microsoft.com/office/drawing/2014/main" id="{E144AA79-03E0-4284-B5A8-6503BFCF7F77}"/>
              </a:ext>
            </a:extLst>
          </p:cNvPr>
          <p:cNvSpPr/>
          <p:nvPr/>
        </p:nvSpPr>
        <p:spPr>
          <a:xfrm>
            <a:off x="157098" y="1660352"/>
            <a:ext cx="6096000" cy="2591479"/>
          </a:xfrm>
          <a:prstGeom prst="rect">
            <a:avLst/>
          </a:prstGeom>
        </p:spPr>
        <p:txBody>
          <a:bodyPr>
            <a:spAutoFit/>
          </a:bodyPr>
          <a:lstStyle/>
          <a:p>
            <a:pPr>
              <a:spcBef>
                <a:spcPct val="20000"/>
              </a:spcBef>
              <a:buClr>
                <a:schemeClr val="hlink"/>
              </a:buClr>
              <a:buSzPct val="100000"/>
              <a:defRPr/>
            </a:pPr>
            <a:r>
              <a:rPr lang="en-US" sz="2800" b="1" kern="0" dirty="0">
                <a:solidFill>
                  <a:schemeClr val="bg1"/>
                </a:solidFill>
                <a:latin typeface="Cambria" panose="02040503050406030204" pitchFamily="18" charset="0"/>
                <a:ea typeface="Cambria" panose="02040503050406030204" pitchFamily="18" charset="0"/>
                <a:cs typeface="Andalus" pitchFamily="18" charset="-78"/>
              </a:rPr>
              <a:t>1. The core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Gaussian random motion</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Velocities ~ -3000 to 3000 Km/s</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Boundary is the core radius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c</a:t>
            </a:r>
            <a:r>
              <a:rPr lang="en-US" sz="2800" kern="0" dirty="0">
                <a:solidFill>
                  <a:schemeClr val="bg1"/>
                </a:solidFill>
                <a:latin typeface="Cambria" panose="02040503050406030204" pitchFamily="18" charset="0"/>
                <a:ea typeface="Cambria" panose="02040503050406030204" pitchFamily="18" charset="0"/>
                <a:cs typeface="Andalus" pitchFamily="18" charset="-78"/>
              </a:rPr>
              <a:t>)</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c </a:t>
            </a:r>
            <a:r>
              <a:rPr lang="en-US" sz="2800" kern="0" dirty="0">
                <a:solidFill>
                  <a:schemeClr val="bg1"/>
                </a:solidFill>
                <a:latin typeface="Cambria" panose="02040503050406030204" pitchFamily="18" charset="0"/>
                <a:ea typeface="Cambria" panose="02040503050406030204" pitchFamily="18" charset="0"/>
                <a:cs typeface="Andalus" pitchFamily="18" charset="-78"/>
              </a:rPr>
              <a:t> ~ 0.25 Mpc</a:t>
            </a:r>
          </a:p>
        </p:txBody>
      </p:sp>
      <p:sp>
        <p:nvSpPr>
          <p:cNvPr id="6" name="Slide Number Placeholder 5">
            <a:extLst>
              <a:ext uri="{FF2B5EF4-FFF2-40B4-BE49-F238E27FC236}">
                <a16:creationId xmlns:a16="http://schemas.microsoft.com/office/drawing/2014/main" id="{9003E3B0-EBF8-47CF-9C47-0A810DD13EEA}"/>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6</a:t>
            </a:fld>
            <a:endParaRPr lang="en-US" sz="2000" dirty="0">
              <a:solidFill>
                <a:schemeClr val="bg1"/>
              </a:solidFill>
            </a:endParaRPr>
          </a:p>
        </p:txBody>
      </p:sp>
    </p:spTree>
    <p:extLst>
      <p:ext uri="{BB962C8B-B14F-4D97-AF65-F5344CB8AC3E}">
        <p14:creationId xmlns:p14="http://schemas.microsoft.com/office/powerpoint/2010/main" val="118831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59" y="0"/>
            <a:ext cx="8229600" cy="1143000"/>
          </a:xfrm>
        </p:spPr>
        <p:txBody>
          <a:bodyPr/>
          <a:lstStyle/>
          <a:p>
            <a:pPr algn="ctr"/>
            <a:r>
              <a:rPr lang="en-US" b="1" dirty="0">
                <a:solidFill>
                  <a:schemeClr val="bg1"/>
                </a:solidFill>
                <a:latin typeface="Cambria" panose="02040503050406030204" pitchFamily="18" charset="0"/>
                <a:ea typeface="Cambria" panose="02040503050406030204" pitchFamily="18" charset="0"/>
                <a:cs typeface="Andalus" pitchFamily="18" charset="-78"/>
              </a:rPr>
              <a:t>What is a galaxy cluster?</a:t>
            </a:r>
          </a:p>
        </p:txBody>
      </p:sp>
      <p:pic>
        <p:nvPicPr>
          <p:cNvPr id="8" name="Picture 7"/>
          <p:cNvPicPr>
            <a:picLocks noChangeAspect="1"/>
          </p:cNvPicPr>
          <p:nvPr/>
        </p:nvPicPr>
        <p:blipFill>
          <a:blip r:embed="rId3"/>
          <a:stretch>
            <a:fillRect/>
          </a:stretch>
        </p:blipFill>
        <p:spPr>
          <a:xfrm>
            <a:off x="6479085" y="932951"/>
            <a:ext cx="5364916" cy="5267809"/>
          </a:xfrm>
          <a:prstGeom prst="rect">
            <a:avLst/>
          </a:prstGeom>
        </p:spPr>
      </p:pic>
      <p:sp>
        <p:nvSpPr>
          <p:cNvPr id="3" name="Rectangle 2">
            <a:extLst>
              <a:ext uri="{FF2B5EF4-FFF2-40B4-BE49-F238E27FC236}">
                <a16:creationId xmlns:a16="http://schemas.microsoft.com/office/drawing/2014/main" id="{E144AA79-03E0-4284-B5A8-6503BFCF7F77}"/>
              </a:ext>
            </a:extLst>
          </p:cNvPr>
          <p:cNvSpPr/>
          <p:nvPr/>
        </p:nvSpPr>
        <p:spPr>
          <a:xfrm>
            <a:off x="139905" y="1701415"/>
            <a:ext cx="6387473" cy="4142673"/>
          </a:xfrm>
          <a:prstGeom prst="rect">
            <a:avLst/>
          </a:prstGeom>
        </p:spPr>
        <p:txBody>
          <a:bodyPr wrap="square">
            <a:spAutoFit/>
          </a:bodyPr>
          <a:lstStyle/>
          <a:p>
            <a:pPr>
              <a:spcBef>
                <a:spcPct val="20000"/>
              </a:spcBef>
              <a:buClr>
                <a:schemeClr val="hlink"/>
              </a:buClr>
              <a:buSzPct val="100000"/>
              <a:defRPr/>
            </a:pPr>
            <a:r>
              <a:rPr lang="en-US" sz="2800" b="1" kern="0" dirty="0">
                <a:solidFill>
                  <a:schemeClr val="bg1"/>
                </a:solidFill>
                <a:latin typeface="Cambria" panose="02040503050406030204" pitchFamily="18" charset="0"/>
                <a:ea typeface="Cambria" panose="02040503050406030204" pitchFamily="18" charset="0"/>
                <a:cs typeface="Andalus" pitchFamily="18" charset="-78"/>
              </a:rPr>
              <a:t>2. Virial region:-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Hydrostatic equilibrium, i.e.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radial motion ≈ tangential motion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The boundary is the virial radius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v</a:t>
            </a:r>
            <a:r>
              <a:rPr lang="en-US" sz="2800" kern="0" dirty="0">
                <a:solidFill>
                  <a:schemeClr val="bg1"/>
                </a:solidFill>
                <a:latin typeface="Cambria" panose="02040503050406030204" pitchFamily="18" charset="0"/>
                <a:ea typeface="Cambria" panose="02040503050406030204" pitchFamily="18" charset="0"/>
                <a:cs typeface="Andalus" pitchFamily="18" charset="-78"/>
              </a:rPr>
              <a:t>)</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v</a:t>
            </a:r>
            <a:r>
              <a:rPr lang="en-US" sz="2800" kern="0" dirty="0">
                <a:solidFill>
                  <a:schemeClr val="bg1"/>
                </a:solidFill>
                <a:latin typeface="Cambria" panose="02040503050406030204" pitchFamily="18" charset="0"/>
                <a:ea typeface="Cambria" panose="02040503050406030204" pitchFamily="18" charset="0"/>
                <a:cs typeface="Andalus" pitchFamily="18" charset="-78"/>
              </a:rPr>
              <a:t> ~ radius at which  </a:t>
            </a:r>
            <a:r>
              <a:rPr lang="el-GR" sz="2800" kern="0" dirty="0">
                <a:solidFill>
                  <a:schemeClr val="bg1"/>
                </a:solidFill>
                <a:latin typeface="Cambria" panose="02040503050406030204" pitchFamily="18" charset="0"/>
                <a:ea typeface="Cambria" panose="02040503050406030204" pitchFamily="18" charset="0"/>
                <a:cs typeface="Andalus" pitchFamily="18" charset="-78"/>
              </a:rPr>
              <a:t>ρ</a:t>
            </a:r>
            <a:r>
              <a:rPr lang="en-US" sz="2800" kern="0" dirty="0">
                <a:solidFill>
                  <a:schemeClr val="bg1"/>
                </a:solidFill>
                <a:latin typeface="Cambria" panose="02040503050406030204" pitchFamily="18" charset="0"/>
                <a:ea typeface="Cambria" panose="02040503050406030204" pitchFamily="18" charset="0"/>
                <a:cs typeface="Andalus" pitchFamily="18" charset="-78"/>
              </a:rPr>
              <a:t> = 200 </a:t>
            </a:r>
            <a:r>
              <a:rPr lang="el-GR" sz="2800" kern="0" dirty="0">
                <a:solidFill>
                  <a:schemeClr val="bg1"/>
                </a:solidFill>
                <a:latin typeface="Cambria" panose="02040503050406030204" pitchFamily="18" charset="0"/>
                <a:ea typeface="Cambria" panose="02040503050406030204" pitchFamily="18" charset="0"/>
                <a:cs typeface="Andalus" pitchFamily="18" charset="-78"/>
              </a:rPr>
              <a:t>ρ</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c </a:t>
            </a:r>
            <a:r>
              <a:rPr lang="en-US" sz="2800" kern="0" dirty="0">
                <a:solidFill>
                  <a:schemeClr val="bg1"/>
                </a:solidFill>
                <a:latin typeface="Cambria" panose="02040503050406030204" pitchFamily="18" charset="0"/>
                <a:ea typeface="Cambria" panose="02040503050406030204" pitchFamily="18" charset="0"/>
                <a:cs typeface="Andalus" pitchFamily="18" charset="-78"/>
              </a:rPr>
              <a:t>,</a:t>
            </a:r>
          </a:p>
          <a:p>
            <a:pPr>
              <a:spcBef>
                <a:spcPct val="20000"/>
              </a:spcBef>
              <a:buClr>
                <a:schemeClr val="hlink"/>
              </a:buClr>
              <a:buSzPct val="100000"/>
              <a:defRPr/>
            </a:pP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        </a:t>
            </a:r>
            <a:r>
              <a:rPr lang="el-GR" sz="2800" kern="0" dirty="0">
                <a:solidFill>
                  <a:schemeClr val="bg1"/>
                </a:solidFill>
                <a:latin typeface="Cambria" panose="02040503050406030204" pitchFamily="18" charset="0"/>
                <a:ea typeface="Cambria" panose="02040503050406030204" pitchFamily="18" charset="0"/>
                <a:cs typeface="Andalus" pitchFamily="18" charset="-78"/>
              </a:rPr>
              <a:t>ρ</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c</a:t>
            </a:r>
            <a:r>
              <a:rPr lang="en-US" sz="2800" kern="0" dirty="0">
                <a:solidFill>
                  <a:schemeClr val="bg1"/>
                </a:solidFill>
                <a:latin typeface="Cambria" panose="02040503050406030204" pitchFamily="18" charset="0"/>
                <a:ea typeface="Cambria" panose="02040503050406030204" pitchFamily="18" charset="0"/>
                <a:cs typeface="Andalus" pitchFamily="18" charset="-78"/>
              </a:rPr>
              <a:t> = critical density of the universe</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v </a:t>
            </a:r>
            <a:r>
              <a:rPr lang="en-US" sz="2800" kern="0" dirty="0">
                <a:solidFill>
                  <a:schemeClr val="bg1"/>
                </a:solidFill>
                <a:latin typeface="Cambria" panose="02040503050406030204" pitchFamily="18" charset="0"/>
                <a:ea typeface="Cambria" panose="02040503050406030204" pitchFamily="18" charset="0"/>
                <a:cs typeface="Andalus" pitchFamily="18" charset="-78"/>
              </a:rPr>
              <a:t> ~ 2.0 Mpc</a:t>
            </a:r>
          </a:p>
          <a:p>
            <a:pPr>
              <a:spcBef>
                <a:spcPct val="20000"/>
              </a:spcBef>
              <a:buClr>
                <a:schemeClr val="hlink"/>
              </a:buClr>
              <a:buSzPct val="100000"/>
              <a:defRPr/>
            </a:pPr>
            <a:endParaRPr lang="en-US" sz="2800" kern="0" dirty="0">
              <a:solidFill>
                <a:schemeClr val="bg1"/>
              </a:solidFill>
              <a:latin typeface="Cambria" panose="02040503050406030204" pitchFamily="18" charset="0"/>
              <a:ea typeface="Cambria" panose="02040503050406030204" pitchFamily="18" charset="0"/>
              <a:cs typeface="Andalus" pitchFamily="18" charset="-78"/>
            </a:endParaRPr>
          </a:p>
        </p:txBody>
      </p:sp>
      <p:sp>
        <p:nvSpPr>
          <p:cNvPr id="10" name="Rectangle 9">
            <a:extLst>
              <a:ext uri="{FF2B5EF4-FFF2-40B4-BE49-F238E27FC236}">
                <a16:creationId xmlns:a16="http://schemas.microsoft.com/office/drawing/2014/main" id="{6DD276C8-93CF-48C9-9052-65AB859170EF}"/>
              </a:ext>
            </a:extLst>
          </p:cNvPr>
          <p:cNvSpPr/>
          <p:nvPr/>
        </p:nvSpPr>
        <p:spPr>
          <a:xfrm>
            <a:off x="8858359" y="3955227"/>
            <a:ext cx="942887" cy="461665"/>
          </a:xfrm>
          <a:prstGeom prst="rect">
            <a:avLst/>
          </a:prstGeom>
        </p:spPr>
        <p:txBody>
          <a:bodyPr wrap="none">
            <a:spAutoFit/>
          </a:bodyPr>
          <a:lstStyle/>
          <a:p>
            <a:r>
              <a:rPr lang="en-US" sz="2400" b="1" dirty="0">
                <a:solidFill>
                  <a:srgbClr val="FFFF00"/>
                </a:solidFill>
                <a:latin typeface="Cambria" panose="02040503050406030204" pitchFamily="18" charset="0"/>
                <a:ea typeface="Cambria" panose="02040503050406030204" pitchFamily="18" charset="0"/>
              </a:rPr>
              <a:t>virial</a:t>
            </a:r>
          </a:p>
        </p:txBody>
      </p:sp>
      <p:sp>
        <p:nvSpPr>
          <p:cNvPr id="9" name="Rectangle 8">
            <a:extLst>
              <a:ext uri="{FF2B5EF4-FFF2-40B4-BE49-F238E27FC236}">
                <a16:creationId xmlns:a16="http://schemas.microsoft.com/office/drawing/2014/main" id="{B111E7C3-0D68-4D19-9963-D3F392181814}"/>
              </a:ext>
            </a:extLst>
          </p:cNvPr>
          <p:cNvSpPr/>
          <p:nvPr/>
        </p:nvSpPr>
        <p:spPr>
          <a:xfrm>
            <a:off x="91612" y="932951"/>
            <a:ext cx="6279224" cy="646331"/>
          </a:xfrm>
          <a:prstGeom prst="rect">
            <a:avLst/>
          </a:prstGeom>
        </p:spPr>
        <p:txBody>
          <a:bodyPr wrap="square">
            <a:spAutoFit/>
          </a:bodyPr>
          <a:lstStyle/>
          <a:p>
            <a:pPr>
              <a:spcBef>
                <a:spcPct val="20000"/>
              </a:spcBef>
              <a:buClr>
                <a:schemeClr val="hlink"/>
              </a:buClr>
              <a:buSzPct val="100000"/>
              <a:defRPr/>
            </a:pPr>
            <a:r>
              <a:rPr lang="en-US" sz="3600" b="1" kern="0" dirty="0">
                <a:solidFill>
                  <a:schemeClr val="bg1"/>
                </a:solidFill>
                <a:latin typeface="Cambria" panose="02040503050406030204" pitchFamily="18" charset="0"/>
                <a:ea typeface="Cambria" panose="02040503050406030204" pitchFamily="18" charset="0"/>
                <a:cs typeface="Andalus" pitchFamily="18" charset="-78"/>
              </a:rPr>
              <a:t>Cluster’s regions:</a:t>
            </a:r>
          </a:p>
        </p:txBody>
      </p:sp>
      <p:sp>
        <p:nvSpPr>
          <p:cNvPr id="6" name="Slide Number Placeholder 5">
            <a:extLst>
              <a:ext uri="{FF2B5EF4-FFF2-40B4-BE49-F238E27FC236}">
                <a16:creationId xmlns:a16="http://schemas.microsoft.com/office/drawing/2014/main" id="{7B1A8040-6D7B-4A6D-AA4C-5D00B9B8B1B4}"/>
              </a:ext>
            </a:extLst>
          </p:cNvPr>
          <p:cNvSpPr>
            <a:spLocks noGrp="1"/>
          </p:cNvSpPr>
          <p:nvPr>
            <p:ph type="sldNum" sz="quarter" idx="12"/>
          </p:nvPr>
        </p:nvSpPr>
        <p:spPr>
          <a:xfrm>
            <a:off x="9448800" y="6492875"/>
            <a:ext cx="2743200" cy="365125"/>
          </a:xfrm>
        </p:spPr>
        <p:txBody>
          <a:bodyPr/>
          <a:lstStyle/>
          <a:p>
            <a:fld id="{61AC4842-56B8-4A78-8894-A32FB2392F3F}" type="slidenum">
              <a:rPr lang="en-US" sz="2000" smtClean="0">
                <a:solidFill>
                  <a:schemeClr val="bg1"/>
                </a:solidFill>
              </a:rPr>
              <a:t>7</a:t>
            </a:fld>
            <a:endParaRPr lang="en-US" sz="2000" dirty="0">
              <a:solidFill>
                <a:schemeClr val="bg1"/>
              </a:solidFill>
            </a:endParaRPr>
          </a:p>
        </p:txBody>
      </p:sp>
    </p:spTree>
    <p:extLst>
      <p:ext uri="{BB962C8B-B14F-4D97-AF65-F5344CB8AC3E}">
        <p14:creationId xmlns:p14="http://schemas.microsoft.com/office/powerpoint/2010/main" val="40193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lgn="ctr"/>
            <a:r>
              <a:rPr lang="en-US" b="1" dirty="0">
                <a:solidFill>
                  <a:schemeClr val="bg1"/>
                </a:solidFill>
                <a:latin typeface="Cambria" panose="02040503050406030204" pitchFamily="18" charset="0"/>
                <a:ea typeface="Cambria" panose="02040503050406030204" pitchFamily="18" charset="0"/>
                <a:cs typeface="Andalus" pitchFamily="18" charset="-78"/>
              </a:rPr>
              <a:t>What is a galaxy cluster?</a:t>
            </a:r>
          </a:p>
        </p:txBody>
      </p:sp>
      <p:pic>
        <p:nvPicPr>
          <p:cNvPr id="8" name="Picture 7"/>
          <p:cNvPicPr>
            <a:picLocks noChangeAspect="1"/>
          </p:cNvPicPr>
          <p:nvPr/>
        </p:nvPicPr>
        <p:blipFill>
          <a:blip r:embed="rId3"/>
          <a:stretch>
            <a:fillRect/>
          </a:stretch>
        </p:blipFill>
        <p:spPr>
          <a:xfrm>
            <a:off x="6479085" y="932951"/>
            <a:ext cx="5364916" cy="5267809"/>
          </a:xfrm>
          <a:prstGeom prst="rect">
            <a:avLst/>
          </a:prstGeom>
        </p:spPr>
      </p:pic>
      <p:sp>
        <p:nvSpPr>
          <p:cNvPr id="3" name="Rectangle 2">
            <a:extLst>
              <a:ext uri="{FF2B5EF4-FFF2-40B4-BE49-F238E27FC236}">
                <a16:creationId xmlns:a16="http://schemas.microsoft.com/office/drawing/2014/main" id="{E144AA79-03E0-4284-B5A8-6503BFCF7F77}"/>
              </a:ext>
            </a:extLst>
          </p:cNvPr>
          <p:cNvSpPr/>
          <p:nvPr/>
        </p:nvSpPr>
        <p:spPr>
          <a:xfrm>
            <a:off x="91612" y="1735070"/>
            <a:ext cx="6387474" cy="2074414"/>
          </a:xfrm>
          <a:prstGeom prst="rect">
            <a:avLst/>
          </a:prstGeom>
        </p:spPr>
        <p:txBody>
          <a:bodyPr wrap="square">
            <a:spAutoFit/>
          </a:bodyPr>
          <a:lstStyle/>
          <a:p>
            <a:pPr>
              <a:spcBef>
                <a:spcPct val="20000"/>
              </a:spcBef>
              <a:buClr>
                <a:schemeClr val="hlink"/>
              </a:buClr>
              <a:buSzPct val="100000"/>
              <a:defRPr/>
            </a:pPr>
            <a:r>
              <a:rPr lang="en-US" sz="2800" b="1" kern="0" dirty="0">
                <a:solidFill>
                  <a:schemeClr val="bg1"/>
                </a:solidFill>
                <a:latin typeface="Cambria" panose="02040503050406030204" pitchFamily="18" charset="0"/>
                <a:ea typeface="Cambria" panose="02040503050406030204" pitchFamily="18" charset="0"/>
                <a:cs typeface="Andalus" pitchFamily="18" charset="-78"/>
              </a:rPr>
              <a:t>3. Infall region: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radial motion towards the center.</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r</a:t>
            </a:r>
            <a:r>
              <a:rPr lang="en-US" sz="2800" kern="0" baseline="-25000" dirty="0">
                <a:solidFill>
                  <a:schemeClr val="bg1"/>
                </a:solidFill>
                <a:latin typeface="Cambria" panose="02040503050406030204" pitchFamily="18" charset="0"/>
                <a:ea typeface="Cambria" panose="02040503050406030204" pitchFamily="18" charset="0"/>
                <a:cs typeface="Andalus" pitchFamily="18" charset="-78"/>
              </a:rPr>
              <a:t>t</a:t>
            </a:r>
            <a:r>
              <a:rPr lang="en-US" sz="2800" kern="0" dirty="0">
                <a:solidFill>
                  <a:schemeClr val="bg1"/>
                </a:solidFill>
                <a:latin typeface="Cambria" panose="02040503050406030204" pitchFamily="18" charset="0"/>
                <a:ea typeface="Cambria" panose="02040503050406030204" pitchFamily="18" charset="0"/>
                <a:cs typeface="Andalus" pitchFamily="18" charset="-78"/>
              </a:rPr>
              <a:t> = radius at which infall velocity     </a:t>
            </a:r>
          </a:p>
          <a:p>
            <a:pPr>
              <a:spcBef>
                <a:spcPct val="20000"/>
              </a:spcBef>
              <a:buClr>
                <a:schemeClr val="hlink"/>
              </a:buClr>
              <a:buSzPct val="100000"/>
              <a:defRPr/>
            </a:pPr>
            <a:r>
              <a:rPr lang="en-US" sz="2800" kern="0" dirty="0">
                <a:solidFill>
                  <a:schemeClr val="bg1"/>
                </a:solidFill>
                <a:latin typeface="Cambria" panose="02040503050406030204" pitchFamily="18" charset="0"/>
                <a:ea typeface="Cambria" panose="02040503050406030204" pitchFamily="18" charset="0"/>
                <a:cs typeface="Andalus" pitchFamily="18" charset="-78"/>
              </a:rPr>
              <a:t>              is zero</a:t>
            </a:r>
          </a:p>
        </p:txBody>
      </p:sp>
      <p:sp>
        <p:nvSpPr>
          <p:cNvPr id="10" name="Rectangle 9">
            <a:extLst>
              <a:ext uri="{FF2B5EF4-FFF2-40B4-BE49-F238E27FC236}">
                <a16:creationId xmlns:a16="http://schemas.microsoft.com/office/drawing/2014/main" id="{23068D5A-AB2D-4495-80F8-BCEDC9257AD4}"/>
              </a:ext>
            </a:extLst>
          </p:cNvPr>
          <p:cNvSpPr/>
          <p:nvPr/>
        </p:nvSpPr>
        <p:spPr>
          <a:xfrm>
            <a:off x="1016284" y="4139944"/>
            <a:ext cx="3846365" cy="523220"/>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V</a:t>
            </a:r>
            <a:r>
              <a:rPr lang="en-US" sz="2800" baseline="-25000" dirty="0">
                <a:solidFill>
                  <a:schemeClr val="bg1"/>
                </a:solidFill>
                <a:latin typeface="Cambria" panose="02040503050406030204" pitchFamily="18" charset="0"/>
                <a:ea typeface="Cambria" panose="02040503050406030204" pitchFamily="18" charset="0"/>
              </a:rPr>
              <a:t>inf</a:t>
            </a:r>
            <a:r>
              <a:rPr lang="en-US" sz="2800" dirty="0">
                <a:solidFill>
                  <a:schemeClr val="bg1"/>
                </a:solidFill>
                <a:latin typeface="Cambria" panose="02040503050406030204" pitchFamily="18" charset="0"/>
                <a:ea typeface="Cambria" panose="02040503050406030204" pitchFamily="18" charset="0"/>
              </a:rPr>
              <a:t> (r) = H</a:t>
            </a:r>
            <a:r>
              <a:rPr lang="en-US" sz="2800" baseline="-25000" dirty="0">
                <a:solidFill>
                  <a:schemeClr val="bg1"/>
                </a:solidFill>
                <a:latin typeface="Cambria" panose="02040503050406030204" pitchFamily="18" charset="0"/>
                <a:ea typeface="Cambria" panose="02040503050406030204" pitchFamily="18" charset="0"/>
              </a:rPr>
              <a:t>0</a:t>
            </a:r>
            <a:r>
              <a:rPr lang="en-US" sz="2800" dirty="0">
                <a:solidFill>
                  <a:schemeClr val="bg1"/>
                </a:solidFill>
                <a:latin typeface="Cambria" panose="02040503050406030204" pitchFamily="18" charset="0"/>
                <a:ea typeface="Cambria" panose="02040503050406030204" pitchFamily="18" charset="0"/>
              </a:rPr>
              <a:t> r – V</a:t>
            </a:r>
            <a:r>
              <a:rPr lang="en-US" sz="2800" baseline="-25000" dirty="0">
                <a:solidFill>
                  <a:schemeClr val="bg1"/>
                </a:solidFill>
                <a:latin typeface="Cambria" panose="02040503050406030204" pitchFamily="18" charset="0"/>
                <a:ea typeface="Cambria" panose="02040503050406030204" pitchFamily="18" charset="0"/>
              </a:rPr>
              <a:t>pec</a:t>
            </a:r>
            <a:r>
              <a:rPr lang="en-US" sz="2800" dirty="0">
                <a:solidFill>
                  <a:schemeClr val="bg1"/>
                </a:solidFill>
                <a:latin typeface="Cambria" panose="02040503050406030204" pitchFamily="18" charset="0"/>
                <a:ea typeface="Cambria" panose="02040503050406030204" pitchFamily="18" charset="0"/>
              </a:rPr>
              <a:t>(r)</a:t>
            </a:r>
            <a:endParaRPr lang="en-US" sz="2800" baseline="-25000" dirty="0">
              <a:solidFill>
                <a:schemeClr val="bg1"/>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35E689E2-B915-4850-9FC6-5D51E6ED9FB8}"/>
              </a:ext>
            </a:extLst>
          </p:cNvPr>
          <p:cNvSpPr/>
          <p:nvPr/>
        </p:nvSpPr>
        <p:spPr>
          <a:xfrm>
            <a:off x="8768425" y="4736385"/>
            <a:ext cx="1056700" cy="523220"/>
          </a:xfrm>
          <a:prstGeom prst="rect">
            <a:avLst/>
          </a:prstGeom>
        </p:spPr>
        <p:txBody>
          <a:bodyPr wrap="none">
            <a:spAutoFit/>
          </a:bodyPr>
          <a:lstStyle/>
          <a:p>
            <a:r>
              <a:rPr lang="en-US" sz="2800" b="1" dirty="0">
                <a:solidFill>
                  <a:srgbClr val="FFFF00"/>
                </a:solidFill>
                <a:latin typeface="Cambria" panose="02040503050406030204" pitchFamily="18" charset="0"/>
                <a:ea typeface="Cambria" panose="02040503050406030204" pitchFamily="18" charset="0"/>
              </a:rPr>
              <a:t>Infall</a:t>
            </a:r>
          </a:p>
        </p:txBody>
      </p:sp>
      <p:sp>
        <p:nvSpPr>
          <p:cNvPr id="4" name="Rectangle 3">
            <a:extLst>
              <a:ext uri="{FF2B5EF4-FFF2-40B4-BE49-F238E27FC236}">
                <a16:creationId xmlns:a16="http://schemas.microsoft.com/office/drawing/2014/main" id="{15572F9E-257F-4654-BBC6-03F965A1976A}"/>
              </a:ext>
            </a:extLst>
          </p:cNvPr>
          <p:cNvSpPr/>
          <p:nvPr/>
        </p:nvSpPr>
        <p:spPr>
          <a:xfrm>
            <a:off x="10229226" y="2437507"/>
            <a:ext cx="1022203" cy="461665"/>
          </a:xfrm>
          <a:prstGeom prst="rect">
            <a:avLst/>
          </a:prstGeom>
        </p:spPr>
        <p:txBody>
          <a:bodyPr wrap="none">
            <a:spAutoFit/>
          </a:bodyPr>
          <a:lstStyle/>
          <a:p>
            <a:r>
              <a:rPr lang="en-US" sz="2400" b="1" dirty="0">
                <a:solidFill>
                  <a:srgbClr val="FFFF00"/>
                </a:solidFill>
                <a:latin typeface="Cambria" panose="02040503050406030204" pitchFamily="18" charset="0"/>
                <a:ea typeface="Cambria" panose="02040503050406030204" pitchFamily="18" charset="0"/>
              </a:rPr>
              <a:t>V</a:t>
            </a:r>
            <a:r>
              <a:rPr lang="en-US" sz="2400" b="1" baseline="-25000" dirty="0">
                <a:solidFill>
                  <a:srgbClr val="FFFF00"/>
                </a:solidFill>
                <a:latin typeface="Cambria" panose="02040503050406030204" pitchFamily="18" charset="0"/>
                <a:ea typeface="Cambria" panose="02040503050406030204" pitchFamily="18" charset="0"/>
              </a:rPr>
              <a:t>pec</a:t>
            </a:r>
            <a:r>
              <a:rPr lang="en-US" sz="2000" b="1" dirty="0">
                <a:solidFill>
                  <a:srgbClr val="FFFF00"/>
                </a:solidFill>
                <a:latin typeface="Cambria" panose="02040503050406030204" pitchFamily="18" charset="0"/>
                <a:ea typeface="Cambria" panose="02040503050406030204" pitchFamily="18" charset="0"/>
              </a:rPr>
              <a:t>(r)</a:t>
            </a:r>
            <a:endParaRPr lang="en-US" sz="2000" b="1" dirty="0">
              <a:solidFill>
                <a:srgbClr val="FFFF00"/>
              </a:solidFill>
            </a:endParaRPr>
          </a:p>
        </p:txBody>
      </p:sp>
      <p:sp>
        <p:nvSpPr>
          <p:cNvPr id="5" name="Rectangle 4">
            <a:extLst>
              <a:ext uri="{FF2B5EF4-FFF2-40B4-BE49-F238E27FC236}">
                <a16:creationId xmlns:a16="http://schemas.microsoft.com/office/drawing/2014/main" id="{9F04AD1A-CA1E-4026-AEBB-3F9AC341BC8B}"/>
              </a:ext>
            </a:extLst>
          </p:cNvPr>
          <p:cNvSpPr/>
          <p:nvPr/>
        </p:nvSpPr>
        <p:spPr>
          <a:xfrm>
            <a:off x="11137697" y="1171575"/>
            <a:ext cx="739305" cy="461665"/>
          </a:xfrm>
          <a:prstGeom prst="rect">
            <a:avLst/>
          </a:prstGeom>
        </p:spPr>
        <p:txBody>
          <a:bodyPr wrap="none">
            <a:spAutoFit/>
          </a:bodyPr>
          <a:lstStyle/>
          <a:p>
            <a:r>
              <a:rPr lang="en-US" sz="2400" b="1" dirty="0">
                <a:solidFill>
                  <a:srgbClr val="FFFF00"/>
                </a:solidFill>
                <a:latin typeface="Cambria" panose="02040503050406030204" pitchFamily="18" charset="0"/>
                <a:ea typeface="Cambria" panose="02040503050406030204" pitchFamily="18" charset="0"/>
              </a:rPr>
              <a:t>H</a:t>
            </a:r>
            <a:r>
              <a:rPr lang="en-US" sz="2400" b="1" baseline="-25000" dirty="0">
                <a:solidFill>
                  <a:srgbClr val="FFFF00"/>
                </a:solidFill>
                <a:latin typeface="Cambria" panose="02040503050406030204" pitchFamily="18" charset="0"/>
                <a:ea typeface="Cambria" panose="02040503050406030204" pitchFamily="18" charset="0"/>
              </a:rPr>
              <a:t>0</a:t>
            </a:r>
            <a:r>
              <a:rPr lang="en-US" sz="2400" b="1" dirty="0">
                <a:solidFill>
                  <a:srgbClr val="FFFF00"/>
                </a:solidFill>
                <a:latin typeface="Cambria" panose="02040503050406030204" pitchFamily="18" charset="0"/>
                <a:ea typeface="Cambria" panose="02040503050406030204" pitchFamily="18" charset="0"/>
              </a:rPr>
              <a:t> r</a:t>
            </a:r>
            <a:endParaRPr lang="en-US" sz="2400" b="1" dirty="0">
              <a:solidFill>
                <a:srgbClr val="FFFF00"/>
              </a:solidFill>
            </a:endParaRPr>
          </a:p>
        </p:txBody>
      </p:sp>
      <p:sp>
        <p:nvSpPr>
          <p:cNvPr id="12" name="Rectangle 11">
            <a:extLst>
              <a:ext uri="{FF2B5EF4-FFF2-40B4-BE49-F238E27FC236}">
                <a16:creationId xmlns:a16="http://schemas.microsoft.com/office/drawing/2014/main" id="{80C8FBEA-EBEE-4E63-9416-39C67A4F16B6}"/>
              </a:ext>
            </a:extLst>
          </p:cNvPr>
          <p:cNvSpPr/>
          <p:nvPr/>
        </p:nvSpPr>
        <p:spPr>
          <a:xfrm>
            <a:off x="91612" y="932951"/>
            <a:ext cx="6279224" cy="646331"/>
          </a:xfrm>
          <a:prstGeom prst="rect">
            <a:avLst/>
          </a:prstGeom>
        </p:spPr>
        <p:txBody>
          <a:bodyPr wrap="square">
            <a:spAutoFit/>
          </a:bodyPr>
          <a:lstStyle/>
          <a:p>
            <a:pPr>
              <a:spcBef>
                <a:spcPct val="20000"/>
              </a:spcBef>
              <a:buClr>
                <a:schemeClr val="hlink"/>
              </a:buClr>
              <a:buSzPct val="100000"/>
              <a:defRPr/>
            </a:pPr>
            <a:r>
              <a:rPr lang="en-US" sz="3600" b="1" kern="0" dirty="0">
                <a:solidFill>
                  <a:schemeClr val="bg1"/>
                </a:solidFill>
                <a:latin typeface="Cambria" panose="02040503050406030204" pitchFamily="18" charset="0"/>
                <a:ea typeface="Cambria" panose="02040503050406030204" pitchFamily="18" charset="0"/>
                <a:cs typeface="Andalus" pitchFamily="18" charset="-78"/>
              </a:rPr>
              <a:t>Cluster’s regions:</a:t>
            </a:r>
          </a:p>
        </p:txBody>
      </p:sp>
      <p:sp>
        <p:nvSpPr>
          <p:cNvPr id="9" name="Slide Number Placeholder 8">
            <a:extLst>
              <a:ext uri="{FF2B5EF4-FFF2-40B4-BE49-F238E27FC236}">
                <a16:creationId xmlns:a16="http://schemas.microsoft.com/office/drawing/2014/main" id="{331172B6-096F-4902-B421-E0826930474D}"/>
              </a:ext>
            </a:extLst>
          </p:cNvPr>
          <p:cNvSpPr>
            <a:spLocks noGrp="1"/>
          </p:cNvSpPr>
          <p:nvPr>
            <p:ph type="sldNum" sz="quarter" idx="12"/>
          </p:nvPr>
        </p:nvSpPr>
        <p:spPr>
          <a:xfrm>
            <a:off x="9448800" y="6458915"/>
            <a:ext cx="2743200" cy="365125"/>
          </a:xfrm>
        </p:spPr>
        <p:txBody>
          <a:bodyPr/>
          <a:lstStyle/>
          <a:p>
            <a:fld id="{61AC4842-56B8-4A78-8894-A32FB2392F3F}" type="slidenum">
              <a:rPr lang="en-US" sz="2000" smtClean="0">
                <a:solidFill>
                  <a:schemeClr val="bg1"/>
                </a:solidFill>
              </a:rPr>
              <a:t>8</a:t>
            </a:fld>
            <a:endParaRPr lang="en-US" sz="2000" dirty="0">
              <a:solidFill>
                <a:schemeClr val="bg1"/>
              </a:solidFill>
            </a:endParaRPr>
          </a:p>
        </p:txBody>
      </p:sp>
    </p:spTree>
    <p:extLst>
      <p:ext uri="{BB962C8B-B14F-4D97-AF65-F5344CB8AC3E}">
        <p14:creationId xmlns:p14="http://schemas.microsoft.com/office/powerpoint/2010/main" val="354139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482" y="38099"/>
            <a:ext cx="8229600" cy="1143000"/>
          </a:xfrm>
        </p:spPr>
        <p:txBody>
          <a:bodyPr/>
          <a:lstStyle/>
          <a:p>
            <a:pPr algn="ctr"/>
            <a:r>
              <a:rPr lang="en-US" b="1" dirty="0">
                <a:solidFill>
                  <a:schemeClr val="bg1"/>
                </a:solidFill>
                <a:latin typeface="Cambria" panose="02040503050406030204" pitchFamily="18" charset="0"/>
                <a:ea typeface="Cambria" panose="02040503050406030204" pitchFamily="18" charset="0"/>
                <a:cs typeface="Andalus" pitchFamily="18" charset="-78"/>
              </a:rPr>
              <a:t>Real Space vs. Redshift Space</a:t>
            </a:r>
          </a:p>
        </p:txBody>
      </p:sp>
      <p:sp>
        <p:nvSpPr>
          <p:cNvPr id="8" name="Content Placeholder 7"/>
          <p:cNvSpPr>
            <a:spLocks noGrp="1"/>
          </p:cNvSpPr>
          <p:nvPr>
            <p:ph sz="half" idx="2"/>
          </p:nvPr>
        </p:nvSpPr>
        <p:spPr>
          <a:xfrm>
            <a:off x="913605" y="1709535"/>
            <a:ext cx="4917283" cy="3951288"/>
          </a:xfrm>
        </p:spPr>
        <p:txBody>
          <a:bodyPr/>
          <a:lstStyle/>
          <a:p>
            <a:r>
              <a:rPr lang="en-US" dirty="0">
                <a:solidFill>
                  <a:schemeClr val="bg1"/>
                </a:solidFill>
                <a:latin typeface="Cambria" panose="02040503050406030204" pitchFamily="18" charset="0"/>
                <a:ea typeface="Cambria" panose="02040503050406030204" pitchFamily="18" charset="0"/>
                <a:cs typeface="Andalus" pitchFamily="18" charset="-78"/>
              </a:rPr>
              <a:t>true distance of a galaxy from the observer </a:t>
            </a:r>
          </a:p>
        </p:txBody>
      </p:sp>
      <p:sp>
        <p:nvSpPr>
          <p:cNvPr id="10" name="Content Placeholder 9"/>
          <p:cNvSpPr>
            <a:spLocks noGrp="1"/>
          </p:cNvSpPr>
          <p:nvPr>
            <p:ph sz="quarter" idx="4"/>
          </p:nvPr>
        </p:nvSpPr>
        <p:spPr>
          <a:xfrm>
            <a:off x="6181420" y="1709535"/>
            <a:ext cx="4917283" cy="3951288"/>
          </a:xfrm>
        </p:spPr>
        <p:txBody>
          <a:bodyPr/>
          <a:lstStyle/>
          <a:p>
            <a:r>
              <a:rPr lang="en-US" dirty="0">
                <a:solidFill>
                  <a:schemeClr val="bg1"/>
                </a:solidFill>
                <a:latin typeface="Cambria" panose="02040503050406030204" pitchFamily="18" charset="0"/>
                <a:ea typeface="Cambria" panose="02040503050406030204" pitchFamily="18" charset="0"/>
              </a:rPr>
              <a:t>Line-of-sight velocity with components V</a:t>
            </a:r>
            <a:r>
              <a:rPr lang="en-US" baseline="-25000" dirty="0">
                <a:solidFill>
                  <a:schemeClr val="bg1"/>
                </a:solidFill>
                <a:latin typeface="Cambria" panose="02040503050406030204" pitchFamily="18" charset="0"/>
                <a:ea typeface="Cambria" panose="02040503050406030204" pitchFamily="18" charset="0"/>
              </a:rPr>
              <a:t>pec  </a:t>
            </a:r>
            <a:r>
              <a:rPr lang="en-US" dirty="0">
                <a:solidFill>
                  <a:schemeClr val="bg1"/>
                </a:solidFill>
                <a:latin typeface="Cambria" panose="02040503050406030204" pitchFamily="18" charset="0"/>
                <a:ea typeface="Cambria" panose="02040503050406030204" pitchFamily="18" charset="0"/>
              </a:rPr>
              <a:t>&amp; V</a:t>
            </a:r>
            <a:r>
              <a:rPr lang="en-US" baseline="-25000" dirty="0">
                <a:solidFill>
                  <a:schemeClr val="bg1"/>
                </a:solidFill>
                <a:latin typeface="Cambria" panose="02040503050406030204" pitchFamily="18" charset="0"/>
                <a:ea typeface="Cambria" panose="02040503050406030204" pitchFamily="18" charset="0"/>
              </a:rPr>
              <a:t>Hubble</a:t>
            </a:r>
            <a:endParaRPr lang="en-US" baseline="-25000" dirty="0">
              <a:solidFill>
                <a:schemeClr val="bg1"/>
              </a:solidFill>
              <a:latin typeface="Cambria" panose="02040503050406030204" pitchFamily="18" charset="0"/>
              <a:ea typeface="Cambria" panose="02040503050406030204" pitchFamily="18" charset="0"/>
              <a:cs typeface="Andalus" pitchFamily="18" charset="-78"/>
            </a:endParaRPr>
          </a:p>
        </p:txBody>
      </p:sp>
      <p:sp>
        <p:nvSpPr>
          <p:cNvPr id="11" name="Text Placeholder 6">
            <a:extLst>
              <a:ext uri="{FF2B5EF4-FFF2-40B4-BE49-F238E27FC236}">
                <a16:creationId xmlns:a16="http://schemas.microsoft.com/office/drawing/2014/main" id="{CD873091-6A05-4BA3-9565-D06025D6E5E6}"/>
              </a:ext>
            </a:extLst>
          </p:cNvPr>
          <p:cNvSpPr txBox="1">
            <a:spLocks/>
          </p:cNvSpPr>
          <p:nvPr/>
        </p:nvSpPr>
        <p:spPr>
          <a:xfrm>
            <a:off x="913606" y="1069773"/>
            <a:ext cx="4040188" cy="63976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dirty="0">
                <a:solidFill>
                  <a:schemeClr val="bg1"/>
                </a:solidFill>
                <a:latin typeface="Cambria" panose="02040503050406030204" pitchFamily="18" charset="0"/>
                <a:ea typeface="Cambria" panose="02040503050406030204" pitchFamily="18" charset="0"/>
                <a:cs typeface="Andalus" pitchFamily="18" charset="-78"/>
              </a:rPr>
              <a:t>Real Space</a:t>
            </a:r>
          </a:p>
        </p:txBody>
      </p:sp>
      <p:sp>
        <p:nvSpPr>
          <p:cNvPr id="14" name="Text Placeholder 6">
            <a:extLst>
              <a:ext uri="{FF2B5EF4-FFF2-40B4-BE49-F238E27FC236}">
                <a16:creationId xmlns:a16="http://schemas.microsoft.com/office/drawing/2014/main" id="{80ECFDD1-BA9F-4D91-ACA9-01AE6A61D355}"/>
              </a:ext>
            </a:extLst>
          </p:cNvPr>
          <p:cNvSpPr txBox="1">
            <a:spLocks/>
          </p:cNvSpPr>
          <p:nvPr/>
        </p:nvSpPr>
        <p:spPr>
          <a:xfrm>
            <a:off x="6169241" y="1074120"/>
            <a:ext cx="4040188" cy="63976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dirty="0">
                <a:solidFill>
                  <a:schemeClr val="bg1"/>
                </a:solidFill>
                <a:latin typeface="Cambria" panose="02040503050406030204" pitchFamily="18" charset="0"/>
                <a:ea typeface="Cambria" panose="02040503050406030204" pitchFamily="18" charset="0"/>
                <a:cs typeface="Andalus" pitchFamily="18" charset="-78"/>
              </a:rPr>
              <a:t>Redshift Space</a:t>
            </a:r>
          </a:p>
        </p:txBody>
      </p:sp>
      <p:pic>
        <p:nvPicPr>
          <p:cNvPr id="4" name="Picture 3">
            <a:extLst>
              <a:ext uri="{FF2B5EF4-FFF2-40B4-BE49-F238E27FC236}">
                <a16:creationId xmlns:a16="http://schemas.microsoft.com/office/drawing/2014/main" id="{1834304A-BEC6-4A2B-8B42-2B0CD35040AB}"/>
              </a:ext>
            </a:extLst>
          </p:cNvPr>
          <p:cNvPicPr>
            <a:picLocks noChangeAspect="1"/>
          </p:cNvPicPr>
          <p:nvPr/>
        </p:nvPicPr>
        <p:blipFill>
          <a:blip r:embed="rId3"/>
          <a:stretch>
            <a:fillRect/>
          </a:stretch>
        </p:blipFill>
        <p:spPr>
          <a:xfrm>
            <a:off x="1343421" y="2646240"/>
            <a:ext cx="4057650" cy="3867150"/>
          </a:xfrm>
          <a:prstGeom prst="rect">
            <a:avLst/>
          </a:prstGeom>
        </p:spPr>
      </p:pic>
      <p:sp>
        <p:nvSpPr>
          <p:cNvPr id="12" name="TextBox 11">
            <a:extLst>
              <a:ext uri="{FF2B5EF4-FFF2-40B4-BE49-F238E27FC236}">
                <a16:creationId xmlns:a16="http://schemas.microsoft.com/office/drawing/2014/main" id="{3F051FCC-7BE8-43DA-BF83-B8F0B01A2D58}"/>
              </a:ext>
            </a:extLst>
          </p:cNvPr>
          <p:cNvSpPr txBox="1"/>
          <p:nvPr/>
        </p:nvSpPr>
        <p:spPr>
          <a:xfrm rot="4561362">
            <a:off x="576421" y="4748881"/>
            <a:ext cx="236267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Distance (Mpc)</a:t>
            </a:r>
          </a:p>
        </p:txBody>
      </p:sp>
      <p:sp>
        <p:nvSpPr>
          <p:cNvPr id="15" name="TextBox 14">
            <a:extLst>
              <a:ext uri="{FF2B5EF4-FFF2-40B4-BE49-F238E27FC236}">
                <a16:creationId xmlns:a16="http://schemas.microsoft.com/office/drawing/2014/main" id="{79E59977-C065-4687-920F-A31EC4083D70}"/>
              </a:ext>
            </a:extLst>
          </p:cNvPr>
          <p:cNvSpPr txBox="1"/>
          <p:nvPr/>
        </p:nvSpPr>
        <p:spPr>
          <a:xfrm>
            <a:off x="2402466" y="2602558"/>
            <a:ext cx="2466712"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RA, Dec (deg)</a:t>
            </a:r>
          </a:p>
        </p:txBody>
      </p:sp>
      <p:pic>
        <p:nvPicPr>
          <p:cNvPr id="5" name="Picture 4">
            <a:extLst>
              <a:ext uri="{FF2B5EF4-FFF2-40B4-BE49-F238E27FC236}">
                <a16:creationId xmlns:a16="http://schemas.microsoft.com/office/drawing/2014/main" id="{506DDFDA-A71B-4958-BD83-C09BCD8AAC15}"/>
              </a:ext>
            </a:extLst>
          </p:cNvPr>
          <p:cNvPicPr>
            <a:picLocks noChangeAspect="1"/>
          </p:cNvPicPr>
          <p:nvPr/>
        </p:nvPicPr>
        <p:blipFill>
          <a:blip r:embed="rId4"/>
          <a:stretch>
            <a:fillRect/>
          </a:stretch>
        </p:blipFill>
        <p:spPr>
          <a:xfrm>
            <a:off x="6483728" y="2602558"/>
            <a:ext cx="4040187" cy="3854262"/>
          </a:xfrm>
          <a:prstGeom prst="rect">
            <a:avLst/>
          </a:prstGeom>
        </p:spPr>
      </p:pic>
      <p:sp>
        <p:nvSpPr>
          <p:cNvPr id="16" name="TextBox 15">
            <a:extLst>
              <a:ext uri="{FF2B5EF4-FFF2-40B4-BE49-F238E27FC236}">
                <a16:creationId xmlns:a16="http://schemas.microsoft.com/office/drawing/2014/main" id="{2F7DDD54-83FE-4871-9584-99E549D59BFB}"/>
              </a:ext>
            </a:extLst>
          </p:cNvPr>
          <p:cNvSpPr txBox="1"/>
          <p:nvPr/>
        </p:nvSpPr>
        <p:spPr>
          <a:xfrm rot="4561362">
            <a:off x="5942215" y="4748881"/>
            <a:ext cx="194266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V</a:t>
            </a:r>
            <a:r>
              <a:rPr lang="en-US" sz="2400" baseline="-25000" dirty="0">
                <a:latin typeface="Cambria" panose="02040503050406030204" pitchFamily="18" charset="0"/>
                <a:ea typeface="Cambria" panose="02040503050406030204" pitchFamily="18" charset="0"/>
              </a:rPr>
              <a:t>los</a:t>
            </a:r>
            <a:r>
              <a:rPr lang="en-US" sz="2400" dirty="0">
                <a:latin typeface="Cambria" panose="02040503050406030204" pitchFamily="18" charset="0"/>
                <a:ea typeface="Cambria" panose="02040503050406030204" pitchFamily="18" charset="0"/>
              </a:rPr>
              <a:t> (Km/s)</a:t>
            </a:r>
          </a:p>
        </p:txBody>
      </p:sp>
      <p:sp>
        <p:nvSpPr>
          <p:cNvPr id="17" name="TextBox 16">
            <a:extLst>
              <a:ext uri="{FF2B5EF4-FFF2-40B4-BE49-F238E27FC236}">
                <a16:creationId xmlns:a16="http://schemas.microsoft.com/office/drawing/2014/main" id="{D6CED81D-921C-4F80-B3CB-03B70DB5441B}"/>
              </a:ext>
            </a:extLst>
          </p:cNvPr>
          <p:cNvSpPr txBox="1"/>
          <p:nvPr/>
        </p:nvSpPr>
        <p:spPr>
          <a:xfrm>
            <a:off x="7406705" y="2519070"/>
            <a:ext cx="2466712"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RA, Dec (deg)</a:t>
            </a:r>
          </a:p>
        </p:txBody>
      </p:sp>
      <p:sp>
        <p:nvSpPr>
          <p:cNvPr id="7" name="Slide Number Placeholder 6">
            <a:extLst>
              <a:ext uri="{FF2B5EF4-FFF2-40B4-BE49-F238E27FC236}">
                <a16:creationId xmlns:a16="http://schemas.microsoft.com/office/drawing/2014/main" id="{1577D301-EC4B-4100-9973-2FBB01AD6C03}"/>
              </a:ext>
            </a:extLst>
          </p:cNvPr>
          <p:cNvSpPr>
            <a:spLocks noGrp="1"/>
          </p:cNvSpPr>
          <p:nvPr>
            <p:ph type="sldNum" sz="quarter" idx="12"/>
          </p:nvPr>
        </p:nvSpPr>
        <p:spPr>
          <a:xfrm>
            <a:off x="9439709" y="6453179"/>
            <a:ext cx="2743200" cy="365125"/>
          </a:xfrm>
        </p:spPr>
        <p:txBody>
          <a:bodyPr/>
          <a:lstStyle/>
          <a:p>
            <a:fld id="{61AC4842-56B8-4A78-8894-A32FB2392F3F}" type="slidenum">
              <a:rPr lang="en-US" sz="2000" smtClean="0">
                <a:solidFill>
                  <a:schemeClr val="bg1"/>
                </a:solidFill>
              </a:rPr>
              <a:t>9</a:t>
            </a:fld>
            <a:endParaRPr lang="en-US" sz="2000" dirty="0">
              <a:solidFill>
                <a:schemeClr val="bg1"/>
              </a:solidFill>
            </a:endParaRPr>
          </a:p>
        </p:txBody>
      </p:sp>
    </p:spTree>
    <p:extLst>
      <p:ext uri="{BB962C8B-B14F-4D97-AF65-F5344CB8AC3E}">
        <p14:creationId xmlns:p14="http://schemas.microsoft.com/office/powerpoint/2010/main" val="42435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21E76EF3B21B47B0E63A08482C248A" ma:contentTypeVersion="2" ma:contentTypeDescription="Create a new document." ma:contentTypeScope="" ma:versionID="86c564af0ed78acfcd06204e93baf949">
  <xsd:schema xmlns:xsd="http://www.w3.org/2001/XMLSchema" xmlns:xs="http://www.w3.org/2001/XMLSchema" xmlns:p="http://schemas.microsoft.com/office/2006/metadata/properties" xmlns:ns3="0077d769-357a-441d-8c50-7d8ceed12f4e" targetNamespace="http://schemas.microsoft.com/office/2006/metadata/properties" ma:root="true" ma:fieldsID="f17858a5dac5535df19f75321f8506ec" ns3:_="">
    <xsd:import namespace="0077d769-357a-441d-8c50-7d8ceed12f4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7d769-357a-441d-8c50-7d8ceed12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54ED4-43AC-4434-8D4E-60C903E7A9A2}">
  <ds:schemaRefs>
    <ds:schemaRef ds:uri="http://purl.org/dc/dcmitype/"/>
    <ds:schemaRef ds:uri="0077d769-357a-441d-8c50-7d8ceed12f4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2F8C3882-E21E-44F6-991F-1E0BB0FE0A0C}">
  <ds:schemaRefs>
    <ds:schemaRef ds:uri="http://schemas.microsoft.com/sharepoint/v3/contenttype/forms"/>
  </ds:schemaRefs>
</ds:datastoreItem>
</file>

<file path=customXml/itemProps3.xml><?xml version="1.0" encoding="utf-8"?>
<ds:datastoreItem xmlns:ds="http://schemas.openxmlformats.org/officeDocument/2006/customXml" ds:itemID="{F8CC662D-39D6-40D4-8F5D-44EA1906C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7d769-357a-441d-8c50-7d8ceed12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23921</TotalTime>
  <Words>5932</Words>
  <Application>Microsoft Office PowerPoint</Application>
  <PresentationFormat>ワイド画面</PresentationFormat>
  <Paragraphs>553</Paragraphs>
  <Slides>48</Slides>
  <Notes>48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48</vt:i4>
      </vt:variant>
    </vt:vector>
  </HeadingPairs>
  <TitlesOfParts>
    <vt:vector size="57" baseType="lpstr">
      <vt:lpstr>Adobe Caslon Pro Bold</vt:lpstr>
      <vt:lpstr>Aharoni</vt:lpstr>
      <vt:lpstr>Arial</vt:lpstr>
      <vt:lpstr>Calibri</vt:lpstr>
      <vt:lpstr>Calibri Light</vt:lpstr>
      <vt:lpstr>Calisto MT</vt:lpstr>
      <vt:lpstr>Cambria</vt:lpstr>
      <vt:lpstr>Cambria Math</vt:lpstr>
      <vt:lpstr>Office Theme</vt:lpstr>
      <vt:lpstr>Constraining cosmological parameters using galaxy clusters</vt:lpstr>
      <vt:lpstr>PowerPoint プレゼンテーション</vt:lpstr>
      <vt:lpstr> Outlines</vt:lpstr>
      <vt:lpstr> Summary</vt:lpstr>
      <vt:lpstr>What is a galaxy cluster?</vt:lpstr>
      <vt:lpstr>What is a galaxy cluster?</vt:lpstr>
      <vt:lpstr>What is a galaxy cluster?</vt:lpstr>
      <vt:lpstr>What is a galaxy cluster?</vt:lpstr>
      <vt:lpstr>Real Space vs. Redshift Space</vt:lpstr>
      <vt:lpstr>Observations of galaxy cluster</vt:lpstr>
      <vt:lpstr>Observations of galaxy cluster</vt:lpstr>
      <vt:lpstr>Observations of galaxy cluster</vt:lpstr>
      <vt:lpstr>Observations of galaxy cluster</vt:lpstr>
      <vt:lpstr>Why Galaxy Clusters? </vt:lpstr>
      <vt:lpstr>Why Galaxy Clusters? </vt:lpstr>
      <vt:lpstr>Motivation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Cluster mass</vt:lpstr>
      <vt:lpstr>GalWCat19 cluster catalog</vt:lpstr>
      <vt:lpstr>GalWCat19 cluster catalog</vt:lpstr>
      <vt:lpstr>GalWCat19 cluster catalog</vt:lpstr>
      <vt:lpstr>PowerPoint プレゼンテーション</vt:lpstr>
      <vt:lpstr>PowerPoint プレゼンテーション</vt:lpstr>
      <vt:lpstr>Cluster Formation</vt:lpstr>
      <vt:lpstr>PowerPoint プレゼンテーション</vt:lpstr>
      <vt:lpstr>Background</vt:lpstr>
      <vt:lpstr>Background</vt:lpstr>
      <vt:lpstr>Background</vt:lpstr>
      <vt:lpstr>Background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GalWeight-Derived SDSS Galaxy Cluster Catalog and Cosmological Constraints on Ωm and σ8</dc:title>
  <dc:creator>Mohamed Elhashash</dc:creator>
  <cp:lastModifiedBy>Mohamed Abdullah</cp:lastModifiedBy>
  <cp:revision>394</cp:revision>
  <dcterms:created xsi:type="dcterms:W3CDTF">2020-06-16T00:10:30Z</dcterms:created>
  <dcterms:modified xsi:type="dcterms:W3CDTF">2023-03-15T10:23:42Z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0x0101008E21E76EF3B21B47B0E63A08482C248A</vt:lpwstr>
  </property>
</Properties>
</file>