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3" r:id="rId3"/>
    <p:sldId id="257" r:id="rId4"/>
    <p:sldId id="269" r:id="rId5"/>
    <p:sldId id="268" r:id="rId6"/>
    <p:sldId id="281" r:id="rId7"/>
    <p:sldId id="270" r:id="rId8"/>
    <p:sldId id="259" r:id="rId9"/>
    <p:sldId id="271" r:id="rId10"/>
    <p:sldId id="275" r:id="rId11"/>
    <p:sldId id="274" r:id="rId12"/>
    <p:sldId id="276" r:id="rId13"/>
    <p:sldId id="280" r:id="rId14"/>
    <p:sldId id="277" r:id="rId15"/>
    <p:sldId id="282" r:id="rId16"/>
    <p:sldId id="278" r:id="rId17"/>
    <p:sldId id="272" r:id="rId18"/>
    <p:sldId id="260" r:id="rId19"/>
    <p:sldId id="261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0929"/>
  </p:normalViewPr>
  <p:slideViewPr>
    <p:cSldViewPr>
      <p:cViewPr varScale="1">
        <p:scale>
          <a:sx n="67" d="100"/>
          <a:sy n="67" d="100"/>
        </p:scale>
        <p:origin x="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400800"/>
            <a:ext cx="19050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400800"/>
            <a:ext cx="28956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CD161A-325E-4BD9-BE77-E00E84CF6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4478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990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8153400" cy="5181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219200"/>
            <a:ext cx="6934200" cy="2116138"/>
          </a:xfrm>
        </p:spPr>
        <p:txBody>
          <a:bodyPr/>
          <a:lstStyle/>
          <a:p>
            <a:pPr algn="ctr"/>
            <a:br>
              <a:rPr lang="en-US" sz="4200"/>
            </a:br>
            <a:r>
              <a:rPr lang="en-US" sz="4200"/>
              <a:t>Black Hole Information</a:t>
            </a:r>
            <a:br>
              <a:rPr lang="en-US" sz="4200"/>
            </a:br>
            <a:r>
              <a:rPr lang="en-US" sz="4200"/>
              <a:t>Paradox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4410" y="3886200"/>
            <a:ext cx="6400800" cy="175260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800" dirty="0"/>
              <a:t>Adel </a:t>
            </a:r>
            <a:r>
              <a:rPr lang="en-US" sz="2800" dirty="0" err="1"/>
              <a:t>Awad</a:t>
            </a:r>
            <a:endParaRPr lang="en-US" sz="2800" dirty="0"/>
          </a:p>
          <a:p>
            <a:pPr algn="ctr"/>
            <a:r>
              <a:rPr lang="en-US" dirty="0"/>
              <a:t>Centre for Theoretical Physics</a:t>
            </a:r>
          </a:p>
          <a:p>
            <a:pPr algn="ctr"/>
            <a:r>
              <a:rPr lang="en-US" dirty="0"/>
              <a:t>British University in Egypt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Quantum Mechanics in Nutshell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2361" y="1277930"/>
                <a:ext cx="8153400" cy="5540335"/>
              </a:xfrm>
            </p:spPr>
            <p:txBody>
              <a:bodyPr/>
              <a:lstStyle/>
              <a:p>
                <a:r>
                  <a:rPr lang="en-US" dirty="0"/>
                  <a:t>Suppose we have a system with two energy levels:</a:t>
                </a:r>
              </a:p>
              <a:p>
                <a:r>
                  <a:rPr lang="en-US" dirty="0"/>
                  <a:t>If the system in state </a:t>
                </a:r>
                <a:r>
                  <a:rPr lang="en-US" dirty="0">
                    <a:sym typeface="Symbol" panose="05050102010706020507" pitchFamily="18" charset="2"/>
                  </a:rPr>
                  <a:t>|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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</m:oMath>
                </a14:m>
                <a:r>
                  <a:rPr lang="en-US" dirty="0"/>
                  <a:t>ts energy is E</a:t>
                </a:r>
                <a:r>
                  <a:rPr lang="en-US" baseline="-25000" dirty="0"/>
                  <a:t>1,</a:t>
                </a:r>
              </a:p>
              <a:p>
                <a:pPr marL="0" indent="0">
                  <a:buNone/>
                </a:pPr>
                <a:r>
                  <a:rPr lang="en-US" dirty="0"/>
                  <a:t>    with probability 1.</a:t>
                </a:r>
              </a:p>
              <a:p>
                <a:r>
                  <a:rPr lang="en-US" dirty="0"/>
                  <a:t>If the system in state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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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</m:oMath>
                </a14:m>
                <a:r>
                  <a:rPr lang="en-US" dirty="0"/>
                  <a:t>ts energy is E</a:t>
                </a:r>
                <a:r>
                  <a:rPr lang="en-US" baseline="-25000" dirty="0"/>
                  <a:t>2,</a:t>
                </a:r>
              </a:p>
              <a:p>
                <a:pPr marL="0" indent="0">
                  <a:buNone/>
                </a:pPr>
                <a:r>
                  <a:rPr lang="en-US" dirty="0"/>
                  <a:t>    with probability 1.  (</a:t>
                </a:r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</a:rPr>
                  <a:t>Eigenstates</a:t>
                </a:r>
                <a:r>
                  <a:rPr lang="en-US" dirty="0"/>
                  <a:t>)</a:t>
                </a:r>
              </a:p>
              <a:p>
                <a:endParaRPr lang="en-US" baseline="-25000" dirty="0"/>
              </a:p>
              <a:p>
                <a:r>
                  <a:rPr lang="en-US" dirty="0"/>
                  <a:t>Physically the system can be in a state; a </a:t>
                </a:r>
                <a:r>
                  <a:rPr lang="en-US" dirty="0">
                    <a:sym typeface="Symbol" panose="05050102010706020507" pitchFamily="18" charset="2"/>
                  </a:rPr>
                  <a:t>|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 </m:t>
                    </m:r>
                  </m:oMath>
                </a14:m>
                <a:r>
                  <a:rPr lang="en-US" dirty="0"/>
                  <a:t>+ b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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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   (</a:t>
                </a:r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</a:rPr>
                  <a:t>superposition state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Then; you get energy is E</a:t>
                </a:r>
                <a:r>
                  <a:rPr lang="en-US" baseline="-25000" dirty="0"/>
                  <a:t>1,</a:t>
                </a:r>
                <a:r>
                  <a:rPr lang="en-US" dirty="0"/>
                  <a:t> with probability a</a:t>
                </a:r>
                <a:r>
                  <a:rPr lang="en-US" baseline="30000" dirty="0"/>
                  <a:t>2 </a:t>
                </a:r>
                <a:r>
                  <a:rPr lang="en-US" dirty="0"/>
                  <a:t>and E</a:t>
                </a:r>
                <a:r>
                  <a:rPr lang="en-US" baseline="-25000" dirty="0"/>
                  <a:t>2,</a:t>
                </a:r>
                <a:r>
                  <a:rPr lang="en-US" dirty="0"/>
                  <a:t> with probability b</a:t>
                </a:r>
                <a:r>
                  <a:rPr lang="en-US" baseline="30000" dirty="0"/>
                  <a:t>2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361" y="1277930"/>
                <a:ext cx="8153400" cy="5540335"/>
              </a:xfrm>
              <a:blipFill>
                <a:blip r:embed="rId2"/>
                <a:stretch>
                  <a:fillRect l="-972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446180" y="1759310"/>
            <a:ext cx="2488911" cy="1077479"/>
            <a:chOff x="6379884" y="1937298"/>
            <a:chExt cx="2488911" cy="1077479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204023" y="2290575"/>
              <a:ext cx="100402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7204023" y="2744095"/>
              <a:ext cx="100402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8379942" y="1937298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93985" y="2513262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6401190" y="2025854"/>
                  <a:ext cx="5998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ym typeface="Symbol" panose="05050102010706020507" pitchFamily="18" charset="2"/>
                    </a:rPr>
                    <a:t>|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 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1190" y="2025854"/>
                  <a:ext cx="599844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15306" t="-11842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379884" y="2532016"/>
                  <a:ext cx="646331" cy="4827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|</m:t>
                      </m:r>
                      <m:r>
                        <m:rPr>
                          <m:nor/>
                        </m:rPr>
                        <a:rPr lang="en-US" dirty="0">
                          <a:sym typeface="Symbol" panose="05050102010706020507" pitchFamily="18" charset="2"/>
                        </a:rPr>
                        <m:t></m:t>
                      </m:r>
                      <m:r>
                        <a:rPr lang="en-US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</m:t>
                      </m:r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9884" y="2532016"/>
                  <a:ext cx="646331" cy="4827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 bwMode="auto">
            <a:xfrm>
              <a:off x="7614592" y="2231845"/>
              <a:ext cx="75895" cy="9432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42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65" y="163618"/>
            <a:ext cx="8229600" cy="990600"/>
          </a:xfrm>
        </p:spPr>
        <p:txBody>
          <a:bodyPr/>
          <a:lstStyle/>
          <a:p>
            <a:r>
              <a:rPr lang="en-US" sz="3200" dirty="0"/>
              <a:t>2- Hawking’s Argument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3612" y="3562726"/>
                <a:ext cx="8153400" cy="3066740"/>
              </a:xfrm>
            </p:spPr>
            <p:txBody>
              <a:bodyPr/>
              <a:lstStyle/>
              <a:p>
                <a:r>
                  <a:rPr lang="en-US" dirty="0">
                    <a:sym typeface="Symbol" panose="05050102010706020507" pitchFamily="18" charset="2"/>
                  </a:rPr>
                  <a:t>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</m:t>
                    </m:r>
                    <m:r>
                      <m:rPr>
                        <m:sty m:val="p"/>
                      </m:rPr>
                      <a:rPr lang="en-US" baseline="-250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mixed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:r>
                  <a:rPr lang="en-US" i="1" dirty="0">
                    <a:latin typeface="Algerian" panose="04020705040A02060702" pitchFamily="82" charset="0"/>
                    <a:sym typeface="Symbol" panose="05050102010706020507" pitchFamily="18" charset="2"/>
                  </a:rPr>
                  <a:t>U</a:t>
                </a:r>
                <a:r>
                  <a:rPr lang="en-US" i="1" dirty="0"/>
                  <a:t>  </a:t>
                </a:r>
                <a:r>
                  <a:rPr lang="en-US" dirty="0">
                    <a:sym typeface="Symbol" panose="05050102010706020507" pitchFamily="18" charset="2"/>
                  </a:rPr>
                  <a:t>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</m:t>
                    </m:r>
                  </m:oMath>
                </a14:m>
                <a:r>
                  <a:rPr lang="en-US" baseline="-25000" dirty="0"/>
                  <a:t>pure </a:t>
                </a:r>
                <a:r>
                  <a:rPr lang="en-US" dirty="0"/>
                  <a:t>    (</a:t>
                </a:r>
                <a:r>
                  <a:rPr lang="en-US" i="1" dirty="0">
                    <a:latin typeface="Algerian" panose="04020705040A02060702" pitchFamily="82" charset="0"/>
                  </a:rPr>
                  <a:t>U</a:t>
                </a:r>
                <a:r>
                  <a:rPr lang="en-US" dirty="0"/>
                  <a:t> can not be unitary)</a:t>
                </a:r>
              </a:p>
              <a:p>
                <a:endParaRPr lang="en-US" baseline="-25000" dirty="0"/>
              </a:p>
              <a:p>
                <a:r>
                  <a:rPr lang="en-US" sz="2200" dirty="0"/>
                  <a:t>A mixed state: 	</a:t>
                </a:r>
                <a:r>
                  <a:rPr lang="en-US" dirty="0">
                    <a:sym typeface="Symbol" panose="05050102010706020507" pitchFamily="18" charset="2"/>
                  </a:rPr>
                  <a:t></a:t>
                </a:r>
                <a:r>
                  <a:rPr lang="en-US" baseline="-25000" dirty="0">
                    <a:sym typeface="Symbol" panose="05050102010706020507" pitchFamily="18" charset="2"/>
                  </a:rPr>
                  <a:t>Mixed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en-US" sz="2200" dirty="0"/>
                  <a:t>A pure state: 	</a:t>
                </a:r>
                <a:r>
                  <a:rPr lang="en-US" dirty="0">
                    <a:sym typeface="Symbol" panose="05050102010706020507" pitchFamily="18" charset="2"/>
                  </a:rPr>
                  <a:t>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</m:t>
                    </m:r>
                    <m:r>
                      <m:rPr>
                        <m:nor/>
                      </m:rPr>
                      <a:rPr lang="en-US" baseline="-25000" dirty="0"/>
                      <m:t>pure</m:t>
                    </m:r>
                  </m:oMath>
                </a14:m>
                <a:r>
                  <a:rPr lang="en-US" dirty="0"/>
                  <a:t>=  </a:t>
                </a:r>
                <a:r>
                  <a:rPr lang="en-US" dirty="0">
                    <a:sym typeface="Symbol" panose="05050102010706020507" pitchFamily="18" charset="2"/>
                  </a:rPr>
                  <a:t>|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 </m:t>
                    </m:r>
                    <m:r>
                      <m:rPr>
                        <m:nor/>
                      </m:rPr>
                      <a:rPr lang="en-US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dirty="0" smtClean="0">
                        <a:sym typeface="Symbol" panose="05050102010706020507" pitchFamily="18" charset="2"/>
                      </a:rPr>
                      <m:t>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</m:t>
                    </m:r>
                  </m:oMath>
                </a14:m>
                <a:endParaRPr lang="en-US" dirty="0"/>
              </a:p>
              <a:p>
                <a:endParaRPr lang="en-US" sz="1400" dirty="0"/>
              </a:p>
              <a:p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</a:rPr>
                  <a:t>This radiation is seen by an observer who stays static w.r.t. BH. A free falling observer will not see any radiation!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3612" y="3562726"/>
                <a:ext cx="8153400" cy="3066740"/>
              </a:xfrm>
              <a:blipFill>
                <a:blip r:embed="rId2"/>
                <a:stretch>
                  <a:fillRect l="-972" t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 bwMode="auto">
          <a:xfrm flipH="1">
            <a:off x="2578905" y="2452363"/>
            <a:ext cx="45537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1000" y="2509741"/>
            <a:ext cx="45537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646097" y="3143994"/>
            <a:ext cx="0" cy="44548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85800" y="1759310"/>
            <a:ext cx="380085" cy="33995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746624" y="2991594"/>
            <a:ext cx="319261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221358" y="1759310"/>
            <a:ext cx="311332" cy="33995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2275326" y="2991595"/>
            <a:ext cx="257364" cy="3751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646097" y="1553053"/>
            <a:ext cx="0" cy="37623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78905" y="1586338"/>
                <a:ext cx="13107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|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</m:t>
                    </m:r>
                  </m:oMath>
                </a14:m>
                <a:r>
                  <a:rPr lang="en-US" baseline="-25000" dirty="0">
                    <a:solidFill>
                      <a:schemeClr val="tx2">
                        <a:lumMod val="75000"/>
                      </a:schemeClr>
                    </a:solidFill>
                  </a:rPr>
                  <a:t>pure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05" y="1586338"/>
                <a:ext cx="1310735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152900" y="2395441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1270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6014005" y="1471398"/>
            <a:ext cx="521015" cy="22479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290105" y="1163787"/>
            <a:ext cx="1447800" cy="336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BH horizon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849220" y="1696194"/>
            <a:ext cx="1981200" cy="16002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AutoShape 47"/>
          <p:cNvCxnSpPr>
            <a:cxnSpLocks noChangeShapeType="1"/>
          </p:cNvCxnSpPr>
          <p:nvPr/>
        </p:nvCxnSpPr>
        <p:spPr bwMode="auto">
          <a:xfrm flipV="1">
            <a:off x="7830420" y="2287364"/>
            <a:ext cx="360438" cy="32323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48"/>
          <p:cNvCxnSpPr>
            <a:cxnSpLocks noChangeShapeType="1"/>
          </p:cNvCxnSpPr>
          <p:nvPr/>
        </p:nvCxnSpPr>
        <p:spPr bwMode="auto">
          <a:xfrm flipH="1">
            <a:off x="7282126" y="2610594"/>
            <a:ext cx="546709" cy="71999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8190858" y="2220928"/>
            <a:ext cx="311304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</a:t>
            </a:r>
            <a:endParaRPr lang="en-US" dirty="0"/>
          </a:p>
        </p:txBody>
      </p: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6905739" y="2529929"/>
            <a:ext cx="311304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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678021" y="1701723"/>
                <a:ext cx="1442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|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</m:t>
                    </m:r>
                    <m:r>
                      <m:rPr>
                        <m:sty m:val="p"/>
                      </m:rPr>
                      <a:rPr lang="en-US" b="0" i="0" baseline="-2500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mixed</m:t>
                    </m:r>
                  </m:oMath>
                </a14:m>
                <a:endParaRPr lang="en-US" baseline="-250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021" y="1701723"/>
                <a:ext cx="1442910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61805" y="1217081"/>
            <a:ext cx="1632632" cy="338554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Entangled state</a:t>
            </a:r>
          </a:p>
        </p:txBody>
      </p:sp>
    </p:spTree>
    <p:extLst>
      <p:ext uri="{BB962C8B-B14F-4D97-AF65-F5344CB8AC3E}">
        <p14:creationId xmlns:p14="http://schemas.microsoft.com/office/powerpoint/2010/main" val="315706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3- </a:t>
            </a:r>
            <a:r>
              <a:rPr lang="en-US" sz="3200" dirty="0"/>
              <a:t>Black Hole Complementarity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has a precise meaning and accurate definition.</a:t>
            </a:r>
          </a:p>
          <a:p>
            <a:endParaRPr lang="en-US" dirty="0"/>
          </a:p>
          <a:p>
            <a:r>
              <a:rPr lang="en-US" dirty="0"/>
              <a:t>Let us assume our system has two parts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/>
              <a:t> (n </a:t>
            </a:r>
            <a:r>
              <a:rPr lang="en-US" dirty="0" err="1"/>
              <a:t>d.f.</a:t>
            </a:r>
            <a:r>
              <a:rPr lang="en-US" dirty="0"/>
              <a:t>) and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B </a:t>
            </a:r>
            <a:r>
              <a:rPr lang="en-US" dirty="0"/>
              <a:t>(m </a:t>
            </a:r>
            <a:r>
              <a:rPr lang="en-US" dirty="0" err="1"/>
              <a:t>d.f.</a:t>
            </a:r>
            <a:r>
              <a:rPr lang="en-US" dirty="0"/>
              <a:t>),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S(A)=log(n), S(B)=log(m).</a:t>
            </a:r>
          </a:p>
          <a:p>
            <a:endParaRPr lang="en-US" dirty="0"/>
          </a:p>
          <a:p>
            <a:r>
              <a:rPr lang="en-US" dirty="0"/>
              <a:t>Don Page calculated the time taken by a thermal system (BH) after which it starts to reveal information;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 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Page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~ M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/>
              <a:t> </a:t>
            </a:r>
          </a:p>
          <a:p>
            <a:endParaRPr lang="en-US" sz="900" dirty="0"/>
          </a:p>
          <a:p>
            <a:r>
              <a:rPr lang="en-US" dirty="0"/>
              <a:t>Outside observer will detect entanglement between radiation and an earlier radiation, after this time.</a:t>
            </a:r>
          </a:p>
          <a:p>
            <a:endParaRPr lang="en-US" sz="1000" dirty="0"/>
          </a:p>
          <a:p>
            <a:r>
              <a:rPr lang="en-US" dirty="0"/>
              <a:t>Therefore, in principle one can construct the </a:t>
            </a:r>
            <a:r>
              <a:rPr lang="en-US" dirty="0">
                <a:solidFill>
                  <a:schemeClr val="accent1"/>
                </a:solidFill>
              </a:rPr>
              <a:t>initial pure state</a:t>
            </a:r>
            <a:r>
              <a:rPr lang="en-US" dirty="0"/>
              <a:t>.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8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 Black Hole Complementarity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above statement with the following assumptions is what we call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BH complementarity picture</a:t>
            </a:r>
            <a:r>
              <a:rPr lang="en-US" dirty="0"/>
              <a:t>: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Unitarity (information conservation)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Semi-classical approximation is adequate and we can apply QFT as long as R&lt;&lt; (</a:t>
            </a:r>
            <a:r>
              <a:rPr lang="en-US" dirty="0" err="1"/>
              <a:t>L</a:t>
            </a:r>
            <a:r>
              <a:rPr lang="en-US" baseline="-25000" dirty="0" err="1"/>
              <a:t>p</a:t>
            </a:r>
            <a:r>
              <a:rPr lang="en-US" dirty="0"/>
              <a:t>)</a:t>
            </a:r>
            <a:r>
              <a:rPr lang="en-US" baseline="30000" dirty="0"/>
              <a:t>-2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Equivalence principle is valid (in-falling observer see no radiation)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4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  </a:t>
            </a:r>
            <a:r>
              <a:rPr lang="en-US" sz="3200" dirty="0"/>
              <a:t>Black Hole Complementarity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596" y="1315586"/>
            <a:ext cx="8153400" cy="5181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54353" y="4846538"/>
            <a:ext cx="1952460" cy="1811721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1613066" y="5686163"/>
            <a:ext cx="171698" cy="112574"/>
          </a:xfrm>
          <a:prstGeom prst="cloud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7" name="Smiley Face 6"/>
          <p:cNvSpPr/>
          <p:nvPr/>
        </p:nvSpPr>
        <p:spPr bwMode="auto">
          <a:xfrm>
            <a:off x="1850280" y="5179289"/>
            <a:ext cx="231219" cy="259074"/>
          </a:xfrm>
          <a:prstGeom prst="smileyFace">
            <a:avLst>
              <a:gd name="adj" fmla="val -1501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6960" y="4947499"/>
            <a:ext cx="1745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In-falling observer sees nothing unusual and no radiation or drama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123228" y="5676528"/>
            <a:ext cx="51207" cy="152560"/>
          </a:xfrm>
          <a:prstGeom prst="ellipse">
            <a:avLst/>
          </a:prstGeom>
          <a:solidFill>
            <a:schemeClr val="tx1">
              <a:lumMod val="2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7585" y="923803"/>
            <a:ext cx="182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outside observer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70090" y="2170999"/>
            <a:ext cx="1821480" cy="16825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8" name="Cloud 17"/>
          <p:cNvSpPr/>
          <p:nvPr/>
        </p:nvSpPr>
        <p:spPr bwMode="auto">
          <a:xfrm>
            <a:off x="4444696" y="2563283"/>
            <a:ext cx="506780" cy="441743"/>
          </a:xfrm>
          <a:prstGeom prst="cloud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9" name="Cloud 18"/>
          <p:cNvSpPr/>
          <p:nvPr/>
        </p:nvSpPr>
        <p:spPr bwMode="auto">
          <a:xfrm>
            <a:off x="2791119" y="2841160"/>
            <a:ext cx="470621" cy="215238"/>
          </a:xfrm>
          <a:prstGeom prst="cloud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20" name="Smiley Face 19"/>
          <p:cNvSpPr/>
          <p:nvPr/>
        </p:nvSpPr>
        <p:spPr bwMode="auto">
          <a:xfrm>
            <a:off x="6317585" y="1452013"/>
            <a:ext cx="449604" cy="45537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21" name="Moon 20"/>
          <p:cNvSpPr/>
          <p:nvPr/>
        </p:nvSpPr>
        <p:spPr bwMode="auto">
          <a:xfrm flipH="1">
            <a:off x="1878641" y="2563284"/>
            <a:ext cx="112928" cy="910740"/>
          </a:xfrm>
          <a:prstGeom prst="mo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cxnSp>
        <p:nvCxnSpPr>
          <p:cNvPr id="22" name="Curved Connector 21"/>
          <p:cNvCxnSpPr/>
          <p:nvPr/>
        </p:nvCxnSpPr>
        <p:spPr bwMode="auto">
          <a:xfrm rot="5400000" flipH="1" flipV="1">
            <a:off x="1979501" y="2085427"/>
            <a:ext cx="292868" cy="268731"/>
          </a:xfrm>
          <a:prstGeom prst="curved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urved Connector 22"/>
          <p:cNvCxnSpPr/>
          <p:nvPr/>
        </p:nvCxnSpPr>
        <p:spPr bwMode="auto">
          <a:xfrm flipV="1">
            <a:off x="2212129" y="2518016"/>
            <a:ext cx="342439" cy="227685"/>
          </a:xfrm>
          <a:prstGeom prst="curved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urved Connector 23"/>
          <p:cNvCxnSpPr/>
          <p:nvPr/>
        </p:nvCxnSpPr>
        <p:spPr bwMode="auto">
          <a:xfrm flipV="1">
            <a:off x="2217684" y="3234565"/>
            <a:ext cx="352970" cy="15312"/>
          </a:xfrm>
          <a:prstGeom prst="curved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Curved Connector 24"/>
          <p:cNvCxnSpPr/>
          <p:nvPr/>
        </p:nvCxnSpPr>
        <p:spPr bwMode="auto">
          <a:xfrm>
            <a:off x="2104499" y="3738741"/>
            <a:ext cx="323620" cy="114758"/>
          </a:xfrm>
          <a:prstGeom prst="curved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71346" y="2764113"/>
            <a:ext cx="51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6163" y="1228111"/>
            <a:ext cx="182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Matter fall then thermalizes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55884" y="3938417"/>
            <a:ext cx="2352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observers will not see any violation of laws of physics</a:t>
            </a:r>
          </a:p>
        </p:txBody>
      </p:sp>
    </p:spTree>
    <p:extLst>
      <p:ext uri="{BB962C8B-B14F-4D97-AF65-F5344CB8AC3E}">
        <p14:creationId xmlns:p14="http://schemas.microsoft.com/office/powerpoint/2010/main" val="1946278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533"/>
            <a:ext cx="8229600" cy="990600"/>
          </a:xfrm>
        </p:spPr>
        <p:txBody>
          <a:bodyPr/>
          <a:lstStyle/>
          <a:p>
            <a:r>
              <a:rPr lang="en-US" sz="3200" dirty="0"/>
              <a:t> Complementarity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75936"/>
            <a:ext cx="8153400" cy="5181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98726" y="2292094"/>
            <a:ext cx="8416674" cy="2306088"/>
            <a:chOff x="364992" y="4379266"/>
            <a:chExt cx="8416674" cy="2306088"/>
          </a:xfrm>
        </p:grpSpPr>
        <p:cxnSp>
          <p:nvCxnSpPr>
            <p:cNvPr id="7" name="Curved Connector 6"/>
            <p:cNvCxnSpPr/>
            <p:nvPr/>
          </p:nvCxnSpPr>
          <p:spPr bwMode="auto">
            <a:xfrm flipV="1">
              <a:off x="7975682" y="5244064"/>
              <a:ext cx="379475" cy="164732"/>
            </a:xfrm>
            <a:prstGeom prst="curvedConnector3">
              <a:avLst/>
            </a:prstGeom>
            <a:solidFill>
              <a:schemeClr val="accent1"/>
            </a:solidFill>
            <a:ln w="12700" cap="sq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64992" y="4957098"/>
              <a:ext cx="518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2">
                      <a:lumMod val="75000"/>
                    </a:schemeClr>
                  </a:solidFill>
                </a:rPr>
                <a:t>BH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963913" y="4946900"/>
              <a:ext cx="1701057" cy="1682500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2230703" y="4733209"/>
              <a:ext cx="1757468" cy="40011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panose="05050102010706020507" pitchFamily="18" charset="2"/>
                </a:rPr>
                <a:t>Hawking’s pair</a:t>
              </a:r>
              <a:endParaRPr lang="en-US" sz="2000" dirty="0"/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2376203" y="6285244"/>
              <a:ext cx="1611968" cy="40011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ym typeface="Symbol" panose="05050102010706020507" pitchFamily="18" charset="2"/>
                </a:rPr>
                <a:t>( after </a:t>
              </a:r>
              <a:r>
                <a:rPr lang="en-US" sz="2000" dirty="0" err="1">
                  <a:sym typeface="Symbol" panose="05050102010706020507" pitchFamily="18" charset="2"/>
                </a:rPr>
                <a:t>t</a:t>
              </a:r>
              <a:r>
                <a:rPr lang="en-US" sz="2000" baseline="-25000" dirty="0" err="1">
                  <a:sym typeface="Symbol" panose="05050102010706020507" pitchFamily="18" charset="2"/>
                </a:rPr>
                <a:t>page</a:t>
              </a:r>
              <a:r>
                <a:rPr lang="en-US" sz="2000" dirty="0">
                  <a:sym typeface="Symbol" panose="05050102010706020507" pitchFamily="18" charset="2"/>
                </a:rPr>
                <a:t> )</a:t>
              </a:r>
              <a:endParaRPr lang="en-US" sz="2000" dirty="0"/>
            </a:p>
          </p:txBody>
        </p:sp>
        <p:cxnSp>
          <p:nvCxnSpPr>
            <p:cNvPr id="30" name="Curved Connector 29"/>
            <p:cNvCxnSpPr/>
            <p:nvPr/>
          </p:nvCxnSpPr>
          <p:spPr bwMode="auto">
            <a:xfrm flipV="1">
              <a:off x="2692890" y="5586550"/>
              <a:ext cx="379475" cy="164732"/>
            </a:xfrm>
            <a:prstGeom prst="curvedConnector3">
              <a:avLst/>
            </a:prstGeom>
            <a:solidFill>
              <a:schemeClr val="accent1"/>
            </a:solidFill>
            <a:ln w="12700" cap="sq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 Box 49"/>
            <p:cNvSpPr txBox="1">
              <a:spLocks noChangeArrowheads="1"/>
            </p:cNvSpPr>
            <p:nvPr/>
          </p:nvSpPr>
          <p:spPr bwMode="auto">
            <a:xfrm>
              <a:off x="6638698" y="4379266"/>
              <a:ext cx="2142968" cy="707886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ym typeface="Symbol" panose="05050102010706020507" pitchFamily="18" charset="2"/>
                </a:rPr>
                <a:t>earlier radiation before </a:t>
              </a:r>
              <a:r>
                <a:rPr lang="en-US" sz="2000" dirty="0" err="1">
                  <a:sym typeface="Symbol" panose="05050102010706020507" pitchFamily="18" charset="2"/>
                </a:rPr>
                <a:t>t</a:t>
              </a:r>
              <a:r>
                <a:rPr lang="en-US" sz="2000" baseline="-25000" dirty="0" err="1">
                  <a:sym typeface="Symbol" panose="05050102010706020507" pitchFamily="18" charset="2"/>
                </a:rPr>
                <a:t>page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6188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533"/>
            <a:ext cx="8229600" cy="990600"/>
          </a:xfrm>
        </p:spPr>
        <p:txBody>
          <a:bodyPr/>
          <a:lstStyle/>
          <a:p>
            <a:r>
              <a:rPr lang="en-US" sz="3200" dirty="0"/>
              <a:t>4- Firewall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75936"/>
            <a:ext cx="8153400" cy="51816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Firewall argument (AMPS): </a:t>
            </a:r>
            <a:r>
              <a:rPr lang="en-US" dirty="0"/>
              <a:t>a simple argument which states that the previous three assumptions of BH complementarity are not consistent (we have to give up on one of them)</a:t>
            </a:r>
          </a:p>
          <a:p>
            <a:endParaRPr lang="en-US" dirty="0"/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Monogamy of entanglement: </a:t>
            </a:r>
            <a:r>
              <a:rPr lang="en-US" dirty="0"/>
              <a:t>an important property for all quantum systems which insure that </a:t>
            </a:r>
            <a:r>
              <a:rPr lang="en-US"/>
              <a:t>any of two </a:t>
            </a:r>
            <a:r>
              <a:rPr lang="en-US" dirty="0"/>
              <a:t>maximally entangled particles cannot be entangled with a third one.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 flipV="1">
            <a:off x="7975682" y="5244064"/>
            <a:ext cx="379475" cy="164732"/>
          </a:xfrm>
          <a:prstGeom prst="curvedConnector3">
            <a:avLst/>
          </a:prstGeom>
          <a:solidFill>
            <a:schemeClr val="accent1"/>
          </a:solidFill>
          <a:ln w="12700" cap="sq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64992" y="4957098"/>
            <a:ext cx="51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BH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63913" y="4946900"/>
            <a:ext cx="1701057" cy="16825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2230703" y="4733209"/>
            <a:ext cx="1757468" cy="40011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Hawking’s pair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813050" y="5675750"/>
            <a:ext cx="394654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4629722" y="5133319"/>
            <a:ext cx="1611968" cy="40011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( entangled )</a:t>
            </a:r>
            <a:endParaRPr lang="en-US" sz="2000" dirty="0"/>
          </a:p>
        </p:txBody>
      </p:sp>
      <p:sp>
        <p:nvSpPr>
          <p:cNvPr id="25" name="Text Box 49"/>
          <p:cNvSpPr txBox="1">
            <a:spLocks noChangeArrowheads="1"/>
          </p:cNvSpPr>
          <p:nvPr/>
        </p:nvSpPr>
        <p:spPr bwMode="auto">
          <a:xfrm>
            <a:off x="1932550" y="6013390"/>
            <a:ext cx="1611968" cy="40011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( entangled )</a:t>
            </a:r>
            <a:endParaRPr lang="en-US" sz="2000" dirty="0"/>
          </a:p>
        </p:txBody>
      </p:sp>
      <p:cxnSp>
        <p:nvCxnSpPr>
          <p:cNvPr id="28" name="Curved Connector 27"/>
          <p:cNvCxnSpPr/>
          <p:nvPr/>
        </p:nvCxnSpPr>
        <p:spPr bwMode="auto">
          <a:xfrm rot="10800000" flipV="1">
            <a:off x="2257178" y="5751282"/>
            <a:ext cx="379664" cy="1092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urved Connector 29"/>
          <p:cNvCxnSpPr/>
          <p:nvPr/>
        </p:nvCxnSpPr>
        <p:spPr bwMode="auto">
          <a:xfrm flipV="1">
            <a:off x="2692890" y="5586550"/>
            <a:ext cx="379475" cy="164732"/>
          </a:xfrm>
          <a:prstGeom prst="curvedConnector3">
            <a:avLst/>
          </a:prstGeom>
          <a:solidFill>
            <a:schemeClr val="accent1"/>
          </a:solidFill>
          <a:ln w="12700" cap="sq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6638698" y="4529537"/>
            <a:ext cx="2142968" cy="707886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earlier radiation before </a:t>
            </a:r>
            <a:r>
              <a:rPr lang="en-US" sz="2000" dirty="0" err="1">
                <a:sym typeface="Symbol" panose="05050102010706020507" pitchFamily="18" charset="2"/>
              </a:rPr>
              <a:t>t</a:t>
            </a:r>
            <a:r>
              <a:rPr lang="en-US" sz="2000" baseline="-25000" dirty="0" err="1">
                <a:sym typeface="Symbol" panose="05050102010706020507" pitchFamily="18" charset="2"/>
              </a:rPr>
              <a:t>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4284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/>
              <a:t>III- Conclusion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153400" cy="5181600"/>
          </a:xfrm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BH information paradox is back! Of course not as strong as before, since we have gained new incite.</a:t>
            </a:r>
            <a:endParaRPr lang="en-US" baseline="30000" dirty="0"/>
          </a:p>
          <a:p>
            <a:endParaRPr lang="en-US" dirty="0"/>
          </a:p>
          <a:p>
            <a:r>
              <a:rPr lang="en-US" dirty="0"/>
              <a:t>One of the three natural assumptions is wrong. It is not clear what to choose but for AMPS people they choose 2 or 3.</a:t>
            </a:r>
          </a:p>
          <a:p>
            <a:endParaRPr lang="en-US" dirty="0"/>
          </a:p>
          <a:p>
            <a:r>
              <a:rPr lang="en-US" dirty="0"/>
              <a:t>The firewall region could be a result of many things among them nonlocal QFT effects and/or trans-</a:t>
            </a:r>
            <a:r>
              <a:rPr lang="en-US" dirty="0" err="1"/>
              <a:t>Planckian</a:t>
            </a:r>
            <a:r>
              <a:rPr lang="en-US" dirty="0"/>
              <a:t> physics stretched up to the horizon.</a:t>
            </a:r>
          </a:p>
          <a:p>
            <a:endParaRPr lang="en-US" dirty="0"/>
          </a:p>
          <a:p>
            <a:r>
              <a:rPr lang="en-US" dirty="0"/>
              <a:t>We need to rethink the relation between QM and GR.</a:t>
            </a:r>
          </a:p>
          <a:p>
            <a:endParaRPr lang="en-US" baseline="30000" dirty="0"/>
          </a:p>
          <a:p>
            <a:pPr>
              <a:buFont typeface="Symbol" pitchFamily="18" charset="2"/>
              <a:buNone/>
            </a:pPr>
            <a:r>
              <a:rPr lang="en-US" sz="3200" dirty="0">
                <a:solidFill>
                  <a:schemeClr val="hlink"/>
                </a:solidFill>
              </a:rPr>
              <a:t>				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229600" cy="632460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en-US" sz="3200" dirty="0">
                <a:solidFill>
                  <a:schemeClr val="accent1"/>
                </a:solidFill>
                <a:sym typeface="Symbol" pitchFamily="18" charset="2"/>
              </a:rPr>
              <a:t>3- Holographic Principle </a:t>
            </a:r>
            <a:endParaRPr lang="en-US" dirty="0">
              <a:solidFill>
                <a:schemeClr val="accent1"/>
              </a:solidFill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endParaRPr lang="en-US" sz="14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Hawking also found that BH entropy is proportional to the area of the horizon</a:t>
            </a:r>
          </a:p>
          <a:p>
            <a:pPr algn="ctr">
              <a:buFont typeface="Symbol" pitchFamily="18" charset="2"/>
              <a:buNone/>
            </a:pPr>
            <a:r>
              <a:rPr lang="en-US" dirty="0">
                <a:sym typeface="Symbol" pitchFamily="18" charset="2"/>
              </a:rPr>
              <a:t>S = 1/4 A</a:t>
            </a:r>
            <a:r>
              <a:rPr lang="en-US" baseline="-25000" dirty="0">
                <a:sym typeface="Symbol" pitchFamily="18" charset="2"/>
              </a:rPr>
              <a:t>h</a:t>
            </a:r>
            <a:r>
              <a:rPr lang="en-US" dirty="0">
                <a:sym typeface="Symbol" pitchFamily="18" charset="2"/>
              </a:rPr>
              <a:t> </a:t>
            </a:r>
          </a:p>
          <a:p>
            <a:r>
              <a:rPr lang="en-US" dirty="0">
                <a:sym typeface="Symbol" pitchFamily="18" charset="2"/>
              </a:rPr>
              <a:t>Using the above results, Bekenstein argued that the maximum entropy in a region of a space, with a boundary area A.</a:t>
            </a:r>
          </a:p>
          <a:p>
            <a:pPr algn="ctr">
              <a:buFont typeface="Symbol" pitchFamily="18" charset="2"/>
              <a:buNone/>
            </a:pPr>
            <a:r>
              <a:rPr lang="en-US" dirty="0">
                <a:sym typeface="Symbol" pitchFamily="18" charset="2"/>
              </a:rPr>
              <a:t>S = 1/4 A </a:t>
            </a:r>
            <a:endParaRPr lang="en-US" sz="9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This implies that in gravity the number of degrees of freedom grows as the area,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of the region. In contrast, in QFT </a:t>
            </a:r>
            <a:r>
              <a:rPr lang="en-US" dirty="0">
                <a:solidFill>
                  <a:schemeClr val="accent1"/>
                </a:solidFill>
                <a:sym typeface="Symbol" pitchFamily="18" charset="2"/>
              </a:rPr>
              <a:t>S  V. </a:t>
            </a:r>
          </a:p>
          <a:p>
            <a:endParaRPr lang="en-US" sz="9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Can we describe a gravity theory using QFT in one dimension less ?</a:t>
            </a:r>
          </a:p>
          <a:p>
            <a:r>
              <a:rPr lang="en-US" dirty="0">
                <a:sym typeface="Symbol" pitchFamily="18" charset="2"/>
              </a:rPr>
              <a:t>During 1992-94 </a:t>
            </a:r>
            <a:r>
              <a:rPr lang="en-US" dirty="0" err="1">
                <a:sym typeface="Symbol" pitchFamily="18" charset="2"/>
              </a:rPr>
              <a:t>t'Hooft</a:t>
            </a:r>
            <a:r>
              <a:rPr lang="en-US" dirty="0">
                <a:sym typeface="Symbol" pitchFamily="18" charset="2"/>
              </a:rPr>
              <a:t> and Susskind argued that a quantum gravity theory can be described using a quantum field theory in one dimension less 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"holographic principle''</a:t>
            </a:r>
            <a:r>
              <a:rPr lang="en-US" dirty="0">
                <a:sym typeface="Symbol" pitchFamily="18" charset="2"/>
              </a:rPr>
              <a:t>.</a:t>
            </a:r>
          </a:p>
          <a:p>
            <a:endParaRPr lang="en-US" sz="900" dirty="0"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7848600" cy="6477000"/>
          </a:xfrm>
          <a:ln/>
        </p:spPr>
        <p:txBody>
          <a:bodyPr/>
          <a:lstStyle/>
          <a:p>
            <a:endParaRPr lang="en-US" sz="900" dirty="0">
              <a:sym typeface="Symbol" pitchFamily="18" charset="2"/>
            </a:endParaRPr>
          </a:p>
          <a:p>
            <a:pPr algn="ctr">
              <a:buFont typeface="Symbol" pitchFamily="18" charset="2"/>
              <a:buNone/>
            </a:pP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AdS</a:t>
            </a:r>
            <a:r>
              <a:rPr lang="en-US" sz="3200" dirty="0">
                <a:solidFill>
                  <a:schemeClr val="accent1"/>
                </a:solidFill>
              </a:rPr>
              <a:t>/CFT Correspondence</a:t>
            </a:r>
          </a:p>
          <a:p>
            <a:pPr algn="ctr">
              <a:buFont typeface="Symbol" pitchFamily="18" charset="2"/>
              <a:buNone/>
            </a:pPr>
            <a:endParaRPr lang="en-US" sz="1000" dirty="0">
              <a:solidFill>
                <a:schemeClr val="accent1"/>
              </a:solidFill>
            </a:endParaRPr>
          </a:p>
          <a:p>
            <a:r>
              <a:rPr lang="en-US" sz="2300" u="sng" dirty="0">
                <a:solidFill>
                  <a:schemeClr val="accent1"/>
                </a:solidFill>
              </a:rPr>
              <a:t>The statement:</a:t>
            </a:r>
            <a:r>
              <a:rPr lang="en-US" sz="2300" dirty="0"/>
              <a:t> (</a:t>
            </a:r>
            <a:r>
              <a:rPr lang="en-US" sz="2300" dirty="0" err="1"/>
              <a:t>Maldacena</a:t>
            </a:r>
            <a:r>
              <a:rPr lang="en-US" sz="2300" dirty="0"/>
              <a:t> 1997) A gravity theory on anti-de-Sitter (</a:t>
            </a:r>
            <a:r>
              <a:rPr lang="en-US" sz="2300" dirty="0" err="1"/>
              <a:t>AdS</a:t>
            </a:r>
            <a:r>
              <a:rPr lang="en-US" sz="2300" dirty="0"/>
              <a:t> ) space is equivalent to a conformal field theory (CFT or QFT) on the boundary of such a space. </a:t>
            </a:r>
          </a:p>
          <a:p>
            <a:endParaRPr lang="en-US" sz="1000" baseline="-25000" dirty="0"/>
          </a:p>
          <a:p>
            <a:endParaRPr lang="en-US" dirty="0"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endParaRPr lang="en-US" baseline="30000" dirty="0"/>
          </a:p>
          <a:p>
            <a:pPr>
              <a:buFont typeface="Symbol" pitchFamily="18" charset="2"/>
              <a:buNone/>
            </a:pPr>
            <a:endParaRPr lang="en-US" baseline="30000" dirty="0"/>
          </a:p>
          <a:p>
            <a:pPr algn="ctr">
              <a:buFont typeface="Symbol" pitchFamily="18" charset="2"/>
              <a:buNone/>
            </a:pPr>
            <a:endParaRPr lang="en-US" dirty="0">
              <a:sym typeface="Symbol" pitchFamily="18" charset="2"/>
            </a:endParaRPr>
          </a:p>
          <a:p>
            <a:pPr algn="ctr">
              <a:buFont typeface="Symbol" pitchFamily="18" charset="2"/>
              <a:buNone/>
            </a:pPr>
            <a:endParaRPr lang="en-US" baseline="30000" dirty="0">
              <a:sym typeface="Symbol" pitchFamily="18" charset="2"/>
            </a:endParaRPr>
          </a:p>
          <a:p>
            <a:pPr algn="ctr">
              <a:buFont typeface="Symbol" pitchFamily="18" charset="2"/>
              <a:buNone/>
            </a:pPr>
            <a:r>
              <a:rPr lang="en-US" dirty="0"/>
              <a:t>            		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09600" y="2442364"/>
            <a:ext cx="8458200" cy="426323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i="1" kern="0" dirty="0"/>
              <a:t>Through this we understood the following:</a:t>
            </a:r>
            <a:endParaRPr lang="en-US" kern="0" baseline="30000" dirty="0"/>
          </a:p>
          <a:p>
            <a:pPr algn="just">
              <a:buFont typeface="Symbol" pitchFamily="18" charset="2"/>
              <a:buNone/>
            </a:pPr>
            <a:r>
              <a:rPr lang="en-US" kern="0" dirty="0"/>
              <a:t>		</a:t>
            </a:r>
            <a:r>
              <a:rPr lang="en-US" i="1" kern="0" dirty="0">
                <a:solidFill>
                  <a:schemeClr val="accent1"/>
                </a:solidFill>
              </a:rPr>
              <a:t>Gravity-side			QFT-side</a:t>
            </a:r>
          </a:p>
          <a:p>
            <a:pPr algn="just">
              <a:buFont typeface="Symbol" pitchFamily="18" charset="2"/>
              <a:buNone/>
            </a:pPr>
            <a:endParaRPr lang="en-US" sz="1000" i="1" kern="0" baseline="30000" dirty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kern="0" dirty="0"/>
              <a:t>Gas of particles on </a:t>
            </a:r>
            <a:r>
              <a:rPr lang="en-US" kern="0" dirty="0" err="1"/>
              <a:t>AdS</a:t>
            </a:r>
            <a:r>
              <a:rPr lang="en-US" kern="0" dirty="0"/>
              <a:t>	</a:t>
            </a:r>
            <a:r>
              <a:rPr lang="en-US" dirty="0">
                <a:solidFill>
                  <a:schemeClr val="accent1"/>
                </a:solidFill>
                <a:sym typeface="Symbol" pitchFamily="18" charset="2"/>
              </a:rPr>
              <a:t>  </a:t>
            </a:r>
            <a:r>
              <a:rPr lang="en-US" kern="0" dirty="0"/>
              <a:t>	gauge theory (confined)</a:t>
            </a:r>
          </a:p>
          <a:p>
            <a:pPr algn="just">
              <a:buFont typeface="Wingdings" pitchFamily="2" charset="2"/>
              <a:buNone/>
            </a:pPr>
            <a:r>
              <a:rPr lang="en-US" kern="0" dirty="0"/>
              <a:t>	 (for T &lt; 1/L)			( pure SU(N) SYM at T) </a:t>
            </a:r>
          </a:p>
          <a:p>
            <a:pPr algn="just">
              <a:buFont typeface="Wingdings" pitchFamily="2" charset="2"/>
              <a:buNone/>
            </a:pPr>
            <a:endParaRPr lang="en-US" kern="0" baseline="30000" dirty="0"/>
          </a:p>
          <a:p>
            <a:pPr algn="just">
              <a:buFont typeface="Wingdings" pitchFamily="2" charset="2"/>
              <a:buChar char="§"/>
            </a:pPr>
            <a:r>
              <a:rPr lang="en-US" kern="0" dirty="0"/>
              <a:t>BH on </a:t>
            </a:r>
            <a:r>
              <a:rPr lang="en-US" kern="0" dirty="0" err="1"/>
              <a:t>AdS</a:t>
            </a:r>
            <a:r>
              <a:rPr lang="en-US" kern="0" dirty="0"/>
              <a:t> 		</a:t>
            </a:r>
            <a:r>
              <a:rPr lang="en-US" dirty="0">
                <a:solidFill>
                  <a:schemeClr val="accent1"/>
                </a:solidFill>
                <a:sym typeface="Symbol" pitchFamily="18" charset="2"/>
              </a:rPr>
              <a:t></a:t>
            </a:r>
            <a:r>
              <a:rPr lang="en-US" kern="0" dirty="0"/>
              <a:t>        gauge theory (</a:t>
            </a:r>
            <a:r>
              <a:rPr lang="en-US" kern="0" dirty="0" err="1"/>
              <a:t>deconfined</a:t>
            </a:r>
            <a:r>
              <a:rPr lang="en-US" kern="0" dirty="0"/>
              <a:t>)</a:t>
            </a:r>
            <a:endParaRPr lang="en-US" i="1" kern="0" dirty="0"/>
          </a:p>
          <a:p>
            <a:pPr algn="just">
              <a:buFont typeface="Wingdings" pitchFamily="2" charset="2"/>
              <a:buNone/>
            </a:pPr>
            <a:r>
              <a:rPr lang="en-US" kern="0" dirty="0"/>
              <a:t>	 (for T &gt;1/L)			( pure SU(N) SYM at T) </a:t>
            </a:r>
            <a:endParaRPr lang="en-US" i="1" kern="0" dirty="0">
              <a:solidFill>
                <a:schemeClr val="accent1"/>
              </a:solidFill>
            </a:endParaRPr>
          </a:p>
          <a:p>
            <a:pPr algn="just"/>
            <a:r>
              <a:rPr lang="en-US" i="1" kern="0" dirty="0">
                <a:solidFill>
                  <a:schemeClr val="hlink"/>
                </a:solidFill>
              </a:rPr>
              <a:t>If this duality is correct it would resolve the long standing paradox, but we need to test it</a:t>
            </a:r>
            <a:r>
              <a:rPr lang="en-US" i="1" kern="0" dirty="0"/>
              <a:t>.  </a:t>
            </a:r>
          </a:p>
          <a:p>
            <a:pPr algn="just"/>
            <a:endParaRPr lang="en-US" sz="900" i="1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685800"/>
          </a:xfrm>
        </p:spPr>
        <p:txBody>
          <a:bodyPr/>
          <a:lstStyle/>
          <a:p>
            <a:pPr algn="ctr"/>
            <a:r>
              <a:rPr lang="en-US"/>
              <a:t>Outline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153400" cy="55626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000" dirty="0"/>
              <a:t>I- Classical Black Holes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1- General Relativity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2- Schwarzschild Solution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3- What is a Black Hole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4- Do Black Holes Exist?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5- Laws of Black Hole Mechanics</a:t>
            </a:r>
          </a:p>
          <a:p>
            <a:pPr>
              <a:buFont typeface="Symbol" pitchFamily="18" charset="2"/>
              <a:buNone/>
            </a:pPr>
            <a:endParaRPr lang="en-US" sz="2000" dirty="0"/>
          </a:p>
          <a:p>
            <a:pPr>
              <a:buFont typeface="Symbol" pitchFamily="18" charset="2"/>
              <a:buNone/>
            </a:pPr>
            <a:r>
              <a:rPr lang="en-US" sz="2000" dirty="0"/>
              <a:t>II- Quantum Effects and Black Holes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1- Quantum Calculation</a:t>
            </a:r>
          </a:p>
          <a:p>
            <a:pPr>
              <a:buFont typeface="Symbol" pitchFamily="18" charset="2"/>
              <a:buNone/>
            </a:pPr>
            <a:r>
              <a:rPr lang="en-US" sz="2000" dirty="0"/>
              <a:t>	2- Hawking’s Argument</a:t>
            </a:r>
          </a:p>
          <a:p>
            <a:pPr>
              <a:buNone/>
            </a:pPr>
            <a:r>
              <a:rPr lang="en-US" sz="2000" dirty="0"/>
              <a:t>	3- Black Hole Complementarity</a:t>
            </a:r>
          </a:p>
          <a:p>
            <a:pPr>
              <a:buNone/>
            </a:pPr>
            <a:r>
              <a:rPr lang="en-US" sz="2000" dirty="0"/>
              <a:t>	4- Firewall Argument</a:t>
            </a:r>
          </a:p>
          <a:p>
            <a:pPr>
              <a:buNone/>
            </a:pPr>
            <a:endParaRPr lang="en-US" sz="2000" dirty="0"/>
          </a:p>
          <a:p>
            <a:pPr>
              <a:buFont typeface="Symbol" pitchFamily="18" charset="2"/>
              <a:buNone/>
            </a:pPr>
            <a:r>
              <a:rPr lang="en-US" sz="2000" dirty="0"/>
              <a:t>III- 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924800" cy="548640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en-US" sz="3200" dirty="0">
                <a:solidFill>
                  <a:schemeClr val="accent1"/>
                </a:solidFill>
              </a:rPr>
              <a:t>1- General Relativity (GR)</a:t>
            </a:r>
          </a:p>
          <a:p>
            <a:pPr>
              <a:buFont typeface="Symbol" pitchFamily="18" charset="2"/>
              <a:buNone/>
            </a:pPr>
            <a:endParaRPr lang="en-US" sz="1000" baseline="-25000" dirty="0">
              <a:solidFill>
                <a:schemeClr val="accent1"/>
              </a:solidFill>
            </a:endParaRPr>
          </a:p>
          <a:p>
            <a:r>
              <a:rPr lang="en-US" dirty="0"/>
              <a:t>GR basic assumptions:</a:t>
            </a:r>
          </a:p>
          <a:p>
            <a:pPr>
              <a:buFont typeface="Symbol" pitchFamily="18" charset="2"/>
              <a:buNone/>
            </a:pPr>
            <a:endParaRPr lang="en-US" sz="900" baseline="30000" dirty="0">
              <a:solidFill>
                <a:schemeClr val="accent1"/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dirty="0"/>
              <a:t>a) Equivalence Principle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/>
              <a:t>geometrical description of gravity.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b) Principle of General Covariance </a:t>
            </a:r>
            <a:r>
              <a:rPr lang="en-US" dirty="0">
                <a:sym typeface="Symbol" pitchFamily="18" charset="2"/>
              </a:rPr>
              <a:t> expressing physical laws in </a:t>
            </a:r>
            <a:r>
              <a:rPr lang="en-US" dirty="0" err="1">
                <a:sym typeface="Symbol" pitchFamily="18" charset="2"/>
              </a:rPr>
              <a:t>tensorial</a:t>
            </a:r>
            <a:r>
              <a:rPr lang="en-US" dirty="0">
                <a:sym typeface="Symbol" pitchFamily="18" charset="2"/>
              </a:rPr>
              <a:t> form</a:t>
            </a:r>
            <a:r>
              <a:rPr lang="en-US" dirty="0"/>
              <a:t>. </a:t>
            </a:r>
          </a:p>
          <a:p>
            <a:endParaRPr lang="en-US" sz="1000" baseline="-25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Field Equations:   </a:t>
            </a:r>
          </a:p>
          <a:p>
            <a:pPr algn="ctr">
              <a:buFont typeface="Symbol" pitchFamily="18" charset="2"/>
              <a:buNone/>
            </a:pP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(geometry)</a:t>
            </a:r>
            <a:r>
              <a:rPr lang="en-US" dirty="0">
                <a:sym typeface="Symbol" pitchFamily="18" charset="2"/>
              </a:rPr>
              <a:t>         R</a:t>
            </a:r>
            <a:r>
              <a:rPr lang="en-US" baseline="-25000" dirty="0">
                <a:sym typeface="Symbol" pitchFamily="18" charset="2"/>
              </a:rPr>
              <a:t></a:t>
            </a:r>
            <a:r>
              <a:rPr lang="en-US" dirty="0">
                <a:sym typeface="Symbol" pitchFamily="18" charset="2"/>
              </a:rPr>
              <a:t>- 1/2 g</a:t>
            </a:r>
            <a:r>
              <a:rPr lang="en-US" baseline="-25000" dirty="0">
                <a:sym typeface="Symbol" pitchFamily="18" charset="2"/>
              </a:rPr>
              <a:t></a:t>
            </a:r>
            <a:r>
              <a:rPr lang="en-US" dirty="0">
                <a:sym typeface="Symbol" pitchFamily="18" charset="2"/>
              </a:rPr>
              <a:t> R+  g</a:t>
            </a:r>
            <a:r>
              <a:rPr lang="en-US" baseline="-25000" dirty="0">
                <a:sym typeface="Symbol" pitchFamily="18" charset="2"/>
              </a:rPr>
              <a:t></a:t>
            </a:r>
            <a:r>
              <a:rPr lang="en-US" dirty="0">
                <a:sym typeface="Symbol" pitchFamily="18" charset="2"/>
              </a:rPr>
              <a:t> =  T</a:t>
            </a:r>
            <a:r>
              <a:rPr lang="en-US" baseline="-25000" dirty="0">
                <a:sym typeface="Symbol" pitchFamily="18" charset="2"/>
              </a:rPr>
              <a:t></a:t>
            </a:r>
            <a:r>
              <a:rPr lang="en-US" dirty="0">
                <a:sym typeface="Symbol" pitchFamily="18" charset="2"/>
              </a:rPr>
              <a:t> ,</a:t>
            </a:r>
            <a:r>
              <a:rPr lang="en-US" baseline="-25000" dirty="0">
                <a:sym typeface="Symbol" pitchFamily="18" charset="2"/>
              </a:rPr>
              <a:t>          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(matter)</a:t>
            </a:r>
          </a:p>
          <a:p>
            <a:pPr algn="ctr">
              <a:buFont typeface="Symbol" pitchFamily="18" charset="2"/>
              <a:buNone/>
            </a:pPr>
            <a:endParaRPr lang="en-US" sz="900" dirty="0"/>
          </a:p>
          <a:p>
            <a:pPr>
              <a:buFont typeface="Symbol" pitchFamily="18" charset="2"/>
              <a:buNone/>
            </a:pPr>
            <a:r>
              <a:rPr lang="en-US" dirty="0"/>
              <a:t>	which is similar to Poisson's eqns. </a:t>
            </a:r>
          </a:p>
          <a:p>
            <a:pPr>
              <a:buFont typeface="Symbol" pitchFamily="18" charset="2"/>
              <a:buNone/>
            </a:pPr>
            <a:endParaRPr lang="en-US" dirty="0"/>
          </a:p>
          <a:p>
            <a:pPr>
              <a:buFont typeface="Symbol" pitchFamily="18" charset="2"/>
              <a:buNone/>
            </a:pPr>
            <a:r>
              <a:rPr lang="en-US" dirty="0"/>
              <a:t>The fundamental quantity here is the metric </a:t>
            </a:r>
            <a:r>
              <a:rPr lang="en-US" dirty="0">
                <a:sym typeface="Symbol" pitchFamily="18" charset="2"/>
              </a:rPr>
              <a:t>g</a:t>
            </a:r>
            <a:r>
              <a:rPr lang="en-US" baseline="-25000" dirty="0">
                <a:sym typeface="Symbol" pitchFamily="18" charset="2"/>
              </a:rPr>
              <a:t></a:t>
            </a:r>
            <a:r>
              <a:rPr lang="en-US" dirty="0">
                <a:sym typeface="Symbol" pitchFamily="18" charset="2"/>
              </a:rPr>
              <a:t> </a:t>
            </a:r>
            <a:endParaRPr lang="en-US" dirty="0"/>
          </a:p>
          <a:p>
            <a:pPr algn="ctr">
              <a:buFont typeface="Symbol" pitchFamily="18" charset="2"/>
              <a:buNone/>
            </a:pPr>
            <a:r>
              <a:rPr lang="en-US" dirty="0"/>
              <a:t>ds</a:t>
            </a:r>
            <a:r>
              <a:rPr lang="en-US" baseline="30000" dirty="0"/>
              <a:t>2 </a:t>
            </a:r>
            <a:r>
              <a:rPr lang="en-US" dirty="0"/>
              <a:t>= g</a:t>
            </a:r>
            <a:r>
              <a:rPr lang="en-US" baseline="-25000" dirty="0">
                <a:sym typeface="Symbol" pitchFamily="18" charset="2"/>
              </a:rPr>
              <a:t></a:t>
            </a:r>
            <a:r>
              <a:rPr lang="en-US" baseline="-25000" dirty="0"/>
              <a:t> </a:t>
            </a:r>
            <a:r>
              <a:rPr lang="en-US" dirty="0"/>
              <a:t>dx </a:t>
            </a:r>
            <a:r>
              <a:rPr lang="en-US" baseline="30000" dirty="0">
                <a:sym typeface="Symbol" pitchFamily="18" charset="2"/>
              </a:rPr>
              <a:t></a:t>
            </a:r>
            <a:r>
              <a:rPr lang="en-US" dirty="0"/>
              <a:t> dx </a:t>
            </a:r>
            <a:r>
              <a:rPr lang="en-US" baseline="30000" dirty="0">
                <a:sym typeface="Symbol" pitchFamily="18" charset="2"/>
              </a:rPr>
              <a:t></a:t>
            </a:r>
            <a:r>
              <a:rPr lang="en-US" dirty="0"/>
              <a:t>.</a:t>
            </a:r>
          </a:p>
          <a:p>
            <a:pPr>
              <a:buFont typeface="Symbol" pitchFamily="18" charset="2"/>
              <a:buNone/>
            </a:pPr>
            <a:endParaRPr lang="en-US" dirty="0"/>
          </a:p>
          <a:p>
            <a:pPr>
              <a:buFont typeface="Symbol" pitchFamily="18" charset="2"/>
              <a:buNone/>
            </a:pPr>
            <a:endParaRPr lang="en-US" u="sng" dirty="0">
              <a:solidFill>
                <a:schemeClr val="accent1"/>
              </a:solidFill>
            </a:endParaRPr>
          </a:p>
          <a:p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38200"/>
          </a:xfrm>
        </p:spPr>
        <p:txBody>
          <a:bodyPr/>
          <a:lstStyle/>
          <a:p>
            <a:pPr algn="ctr"/>
            <a:r>
              <a:rPr lang="en-US"/>
              <a:t>I- Classical Black 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88945" y="5250480"/>
                <a:ext cx="11935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=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945" y="5250480"/>
                <a:ext cx="119359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673" r="-1531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6096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2- Schwarzschild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924800" cy="5715000"/>
          </a:xfrm>
          <a:ln/>
        </p:spPr>
        <p:txBody>
          <a:bodyPr/>
          <a:lstStyle/>
          <a:p>
            <a:endParaRPr lang="en-US" sz="1200" dirty="0"/>
          </a:p>
          <a:p>
            <a:r>
              <a:rPr lang="en-US" dirty="0"/>
              <a:t>Solving </a:t>
            </a:r>
            <a:r>
              <a:rPr lang="en-US" dirty="0">
                <a:solidFill>
                  <a:schemeClr val="hlink"/>
                </a:solidFill>
              </a:rPr>
              <a:t>vacuum</a:t>
            </a:r>
            <a:r>
              <a:rPr lang="en-US" dirty="0"/>
              <a:t> Einstein's Eqns. with </a:t>
            </a:r>
            <a:r>
              <a:rPr lang="en-US" dirty="0">
                <a:solidFill>
                  <a:schemeClr val="hlink"/>
                </a:solidFill>
              </a:rPr>
              <a:t>spherical symmetry</a:t>
            </a:r>
            <a:r>
              <a:rPr lang="en-US" dirty="0"/>
              <a:t>, one obtains what is called Schwarzschild solution;</a:t>
            </a:r>
          </a:p>
          <a:p>
            <a:endParaRPr lang="en-US" sz="900" dirty="0"/>
          </a:p>
          <a:p>
            <a:pPr>
              <a:buFont typeface="Symbol" pitchFamily="18" charset="2"/>
              <a:buNone/>
            </a:pPr>
            <a:r>
              <a:rPr lang="en-US" dirty="0"/>
              <a:t>	ds</a:t>
            </a:r>
            <a:r>
              <a:rPr lang="en-US" baseline="30000" dirty="0"/>
              <a:t>2 </a:t>
            </a:r>
            <a:r>
              <a:rPr lang="en-US" dirty="0"/>
              <a:t>= - (1-2m/r) dt</a:t>
            </a:r>
            <a:r>
              <a:rPr lang="en-US" baseline="30000" dirty="0"/>
              <a:t>2</a:t>
            </a:r>
            <a:r>
              <a:rPr lang="en-US" dirty="0"/>
              <a:t> + (1-2m/r)</a:t>
            </a:r>
            <a:r>
              <a:rPr lang="en-US" baseline="30000" dirty="0"/>
              <a:t>-1</a:t>
            </a:r>
            <a:r>
              <a:rPr lang="en-US" dirty="0"/>
              <a:t> dr</a:t>
            </a:r>
            <a:r>
              <a:rPr lang="en-US" baseline="30000" dirty="0"/>
              <a:t>2</a:t>
            </a:r>
            <a:r>
              <a:rPr lang="en-US" dirty="0"/>
              <a:t> + r</a:t>
            </a:r>
            <a:r>
              <a:rPr lang="en-US" baseline="30000" dirty="0"/>
              <a:t>2</a:t>
            </a:r>
            <a:r>
              <a:rPr lang="en-US" dirty="0"/>
              <a:t>(d</a:t>
            </a:r>
            <a:r>
              <a:rPr lang="en-US" dirty="0">
                <a:sym typeface="Symbol" pitchFamily="18" charset="2"/>
              </a:rPr>
              <a:t></a:t>
            </a:r>
            <a:r>
              <a:rPr lang="en-US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+sin()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d</a:t>
            </a:r>
            <a:r>
              <a:rPr lang="en-US" baseline="30000" dirty="0">
                <a:sym typeface="Symbol" pitchFamily="18" charset="2"/>
              </a:rPr>
              <a:t>2</a:t>
            </a:r>
            <a:endParaRPr lang="en-US" dirty="0"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endParaRPr lang="en-US" sz="9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At 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= 2m something goes wrong, it is a horizon! It divides the space into  r &gt; 2m  and r &lt; 2m.</a:t>
            </a:r>
          </a:p>
          <a:p>
            <a:endParaRPr lang="en-US" sz="8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If we squeeze the matter of a star till it goes inside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? We get what is called a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Black Hole!</a:t>
            </a:r>
          </a:p>
          <a:p>
            <a:pPr>
              <a:buFont typeface="Symbol" pitchFamily="18" charset="2"/>
              <a:buNone/>
            </a:pPr>
            <a:endParaRPr lang="en-US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19200" y="4492625"/>
            <a:ext cx="1676400" cy="1600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752600" y="5026025"/>
            <a:ext cx="685800" cy="6096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aseline="-25000"/>
          </a:p>
          <a:p>
            <a:endParaRPr lang="en-US" sz="180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 flipV="1">
            <a:off x="2438400" y="5330825"/>
            <a:ext cx="3048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914400" y="5711825"/>
            <a:ext cx="457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362200" y="6016625"/>
            <a:ext cx="1905000" cy="707886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Schwarzschild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horizon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3733800" y="4873625"/>
            <a:ext cx="1066800" cy="1066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924300" y="5102225"/>
            <a:ext cx="685800" cy="6858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aseline="-25000"/>
          </a:p>
          <a:p>
            <a:endParaRPr lang="en-US" sz="1800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5715000" y="5026025"/>
            <a:ext cx="762000" cy="7620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aseline="-25000"/>
          </a:p>
          <a:p>
            <a:endParaRPr lang="en-US" sz="1800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0" y="6248400"/>
            <a:ext cx="1676400" cy="336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Surf. of the star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5867400" y="5178425"/>
            <a:ext cx="457200" cy="457200"/>
          </a:xfrm>
          <a:prstGeom prst="ellipse">
            <a:avLst/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7467600" y="5102225"/>
            <a:ext cx="762000" cy="7620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aseline="-25000"/>
          </a:p>
          <a:p>
            <a:endParaRPr lang="en-US" sz="1800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3048000" y="533082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5029200" y="540702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6781800" y="540702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7696200" y="5026025"/>
            <a:ext cx="228600" cy="6413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flipV="1">
            <a:off x="5791200" y="5635625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5105400" y="6169025"/>
            <a:ext cx="1676400" cy="336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Surf. of the star</a:t>
            </a:r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 flipV="1">
            <a:off x="7848600" y="5533597"/>
            <a:ext cx="457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7280617" y="6028897"/>
            <a:ext cx="1676400" cy="5847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Curvature singularity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4" grpId="0" animBg="1" autoUpdateAnimBg="0"/>
      <p:bldP spid="16398" grpId="0" animBg="1"/>
      <p:bldP spid="16399" grpId="0" animBg="1" autoUpdateAnimBg="0"/>
      <p:bldP spid="16404" grpId="0" animBg="1" autoUpdateAnimBg="0"/>
      <p:bldP spid="16410" grpId="0" animBg="1" autoUpdateAnimBg="0"/>
      <p:bldP spid="1641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762000"/>
          </a:xfrm>
          <a:noFill/>
          <a:ln/>
        </p:spPr>
        <p:txBody>
          <a:bodyPr/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3- What is a Black Hole</a:t>
            </a:r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2057400"/>
          </a:xfrm>
          <a:noFill/>
          <a:ln/>
        </p:spPr>
        <p:txBody>
          <a:bodyPr/>
          <a:lstStyle/>
          <a:p>
            <a:r>
              <a:rPr lang="en-US" u="sng" dirty="0" err="1">
                <a:solidFill>
                  <a:schemeClr val="accent1"/>
                </a:solidFill>
              </a:rPr>
              <a:t>Defintion</a:t>
            </a:r>
            <a:r>
              <a:rPr lang="en-US" u="sng" dirty="0">
                <a:solidFill>
                  <a:schemeClr val="accent1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  </a:t>
            </a:r>
            <a:r>
              <a:rPr lang="en-US" i="1" dirty="0"/>
              <a:t>A black hole is a region in space which has very strong gravitational field such that a light ray emitted from its surface can not escape its gravitational pull. </a:t>
            </a:r>
            <a:endParaRPr lang="en-US" sz="2800" dirty="0"/>
          </a:p>
        </p:txBody>
      </p:sp>
      <p:sp>
        <p:nvSpPr>
          <p:cNvPr id="15366" name="Text Box 1030"/>
          <p:cNvSpPr txBox="1">
            <a:spLocks noChangeArrowheads="1"/>
          </p:cNvSpPr>
          <p:nvPr/>
        </p:nvSpPr>
        <p:spPr bwMode="auto">
          <a:xfrm>
            <a:off x="685800" y="2514600"/>
            <a:ext cx="8001000" cy="4343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u="sng" dirty="0">
                <a:solidFill>
                  <a:schemeClr val="accent1"/>
                </a:solidFill>
              </a:rPr>
              <a:t>Simple classical argument: </a:t>
            </a:r>
            <a:r>
              <a:rPr lang="en-US" sz="2000" b="1" dirty="0">
                <a:solidFill>
                  <a:schemeClr val="accent1"/>
                </a:solidFill>
                <a:sym typeface="Symbol" pitchFamily="18" charset="2"/>
              </a:rPr>
              <a:t>(Laplace 1798)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endParaRPr lang="en-US" sz="900" b="1" dirty="0">
              <a:solidFill>
                <a:schemeClr val="accent1"/>
              </a:solidFill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 err="1">
                <a:sym typeface="Symbol" pitchFamily="18" charset="2"/>
              </a:rPr>
              <a:t>v</a:t>
            </a:r>
            <a:r>
              <a:rPr lang="en-US" baseline="-25000" dirty="0" err="1">
                <a:sym typeface="Symbol" pitchFamily="18" charset="2"/>
              </a:rPr>
              <a:t>esc</a:t>
            </a:r>
            <a:r>
              <a:rPr lang="en-US" dirty="0">
                <a:sym typeface="Symbol" pitchFamily="18" charset="2"/>
              </a:rPr>
              <a:t>=  (2 G M/R)</a:t>
            </a:r>
            <a:r>
              <a:rPr lang="en-US" baseline="30000" dirty="0">
                <a:sym typeface="Symbol" pitchFamily="18" charset="2"/>
              </a:rPr>
              <a:t>1/2   </a:t>
            </a:r>
            <a:r>
              <a:rPr lang="en-US" dirty="0">
                <a:sym typeface="Symbol" pitchFamily="18" charset="2"/>
              </a:rPr>
              <a:t>   </a:t>
            </a:r>
            <a:r>
              <a:rPr lang="en-US" sz="3200" dirty="0">
                <a:sym typeface="Symbol" pitchFamily="18" charset="2"/>
              </a:rPr>
              <a:t>c </a:t>
            </a:r>
            <a:r>
              <a:rPr lang="en-US" dirty="0">
                <a:sym typeface="Symbol" pitchFamily="18" charset="2"/>
              </a:rPr>
              <a:t>=  (2 G M/R)</a:t>
            </a:r>
            <a:r>
              <a:rPr lang="en-US" baseline="30000" dirty="0">
                <a:sym typeface="Symbol" pitchFamily="18" charset="2"/>
              </a:rPr>
              <a:t>1/2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endParaRPr lang="en-US" sz="900" baseline="30000" dirty="0"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dirty="0">
                <a:sym typeface="Symbol" pitchFamily="18" charset="2"/>
              </a:rPr>
              <a:t>Hawking and Penrose were able to prove that singularities can occur generally in Einstein's G R.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endParaRPr lang="en-US" sz="1000" dirty="0"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dirty="0"/>
              <a:t>Theorem: </a:t>
            </a:r>
            <a:r>
              <a:rPr lang="en-US" i="1" dirty="0"/>
              <a:t>The only measurable quantities for a BH are the mass, charge and angular momentum.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Notice the analogy between a BH and an elementary particle.</a:t>
            </a:r>
            <a:endParaRPr lang="en-US" sz="2000" b="1" dirty="0"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endParaRPr lang="en-US" dirty="0"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endParaRPr lang="en-US" sz="2000" b="1" dirty="0">
              <a:solidFill>
                <a:schemeClr val="accent1"/>
              </a:solidFill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endParaRPr lang="en-US" i="1" dirty="0"/>
          </a:p>
        </p:txBody>
      </p:sp>
      <p:sp>
        <p:nvSpPr>
          <p:cNvPr id="15367" name="Oval 1031"/>
          <p:cNvSpPr>
            <a:spLocks noChangeArrowheads="1"/>
          </p:cNvSpPr>
          <p:nvPr/>
        </p:nvSpPr>
        <p:spPr bwMode="auto">
          <a:xfrm>
            <a:off x="7010400" y="2667000"/>
            <a:ext cx="1066800" cy="990600"/>
          </a:xfrm>
          <a:prstGeom prst="ellipse">
            <a:avLst/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Freeform 1033"/>
          <p:cNvSpPr>
            <a:spLocks/>
          </p:cNvSpPr>
          <p:nvPr/>
        </p:nvSpPr>
        <p:spPr bwMode="auto">
          <a:xfrm>
            <a:off x="7520693" y="2422525"/>
            <a:ext cx="762000" cy="8382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528" y="64"/>
              </a:cxn>
              <a:cxn ang="0">
                <a:pos x="432" y="544"/>
              </a:cxn>
            </a:cxnLst>
            <a:rect l="0" t="0" r="r" b="b"/>
            <a:pathLst>
              <a:path w="600" h="544">
                <a:moveTo>
                  <a:pt x="0" y="160"/>
                </a:moveTo>
                <a:cubicBezTo>
                  <a:pt x="228" y="80"/>
                  <a:pt x="456" y="0"/>
                  <a:pt x="528" y="64"/>
                </a:cubicBezTo>
                <a:cubicBezTo>
                  <a:pt x="600" y="128"/>
                  <a:pt x="516" y="336"/>
                  <a:pt x="432" y="544"/>
                </a:cubicBezTo>
              </a:path>
            </a:pathLst>
          </a:custGeom>
          <a:noFill/>
          <a:ln w="12700" cap="sq" cmpd="sng">
            <a:solidFill>
              <a:schemeClr val="tx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34"/>
          <p:cNvSpPr txBox="1">
            <a:spLocks noChangeArrowheads="1"/>
          </p:cNvSpPr>
          <p:nvPr/>
        </p:nvSpPr>
        <p:spPr bwMode="auto">
          <a:xfrm>
            <a:off x="6934200" y="2971800"/>
            <a:ext cx="1219200" cy="336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black 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build="p" autoUpdateAnimBg="0"/>
      <p:bldP spid="15366" grpId="0" autoUpdateAnimBg="0"/>
      <p:bldP spid="15367" grpId="0" animBg="1"/>
      <p:bldP spid="153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84765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EEB00B"/>
                </a:solidFill>
              </a:rPr>
              <a:t>Black Hole in other Coordinates Systems</a:t>
            </a:r>
            <a:endParaRPr lang="en-US" dirty="0"/>
          </a:p>
        </p:txBody>
      </p:sp>
      <p:pic>
        <p:nvPicPr>
          <p:cNvPr id="1028" name="Picture 4" descr="http://ion.uwinnipeg.ca/%7Evincent/4500.6-001/Cosmology/Black_Holes_files/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11" y="4491530"/>
            <a:ext cx="4326015" cy="189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8Nxj2WtCXhU/T4iuXVkLYjI/AAAAAAAAAP4/iQ_3FEDsxSE/s1600/Screen+shot+2012-04-14+at+8.52.27+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11" y="2059091"/>
            <a:ext cx="4326015" cy="198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black hole coordin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nrumiano.free.fr/Images/lightcones_E.gif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50" y="2075560"/>
            <a:ext cx="3339380" cy="43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29040" y="1380421"/>
            <a:ext cx="7228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dirty="0"/>
              <a:t>ds</a:t>
            </a:r>
            <a:r>
              <a:rPr lang="en-US" baseline="30000" dirty="0"/>
              <a:t>2 </a:t>
            </a:r>
            <a:r>
              <a:rPr lang="en-US" dirty="0"/>
              <a:t>= - (1-2m/r) dt</a:t>
            </a:r>
            <a:r>
              <a:rPr lang="en-US" baseline="30000" dirty="0"/>
              <a:t>2</a:t>
            </a:r>
            <a:r>
              <a:rPr lang="en-US" dirty="0"/>
              <a:t> + (1-2m/r)</a:t>
            </a:r>
            <a:r>
              <a:rPr lang="en-US" baseline="30000" dirty="0"/>
              <a:t>-1</a:t>
            </a:r>
            <a:r>
              <a:rPr lang="en-US" dirty="0"/>
              <a:t> dr</a:t>
            </a:r>
            <a:r>
              <a:rPr lang="en-US" baseline="30000" dirty="0"/>
              <a:t>2</a:t>
            </a:r>
            <a:r>
              <a:rPr lang="en-US" dirty="0"/>
              <a:t> + r</a:t>
            </a:r>
            <a:r>
              <a:rPr lang="en-US" baseline="30000" dirty="0"/>
              <a:t>2</a:t>
            </a:r>
            <a:r>
              <a:rPr lang="en-US" dirty="0"/>
              <a:t>(d</a:t>
            </a:r>
            <a:r>
              <a:rPr lang="en-US" dirty="0">
                <a:sym typeface="Symbol" pitchFamily="18" charset="2"/>
              </a:rPr>
              <a:t></a:t>
            </a:r>
            <a:r>
              <a:rPr lang="en-US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+sin()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d</a:t>
            </a:r>
            <a:r>
              <a:rPr lang="en-US" baseline="30000" dirty="0">
                <a:sym typeface="Symbol" pitchFamily="18" charset="2"/>
              </a:rPr>
              <a:t>2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955" y="4001399"/>
            <a:ext cx="265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Tortoise coordinates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111" y="6386964"/>
            <a:ext cx="442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Eddington-Finkelstein coordinates</a:t>
            </a:r>
          </a:p>
        </p:txBody>
      </p:sp>
    </p:spTree>
    <p:extLst>
      <p:ext uri="{BB962C8B-B14F-4D97-AF65-F5344CB8AC3E}">
        <p14:creationId xmlns:p14="http://schemas.microsoft.com/office/powerpoint/2010/main" val="138202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6096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5- Laws of BH Mechanics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5638800"/>
          </a:xfrm>
          <a:noFill/>
        </p:spPr>
        <p:txBody>
          <a:bodyPr/>
          <a:lstStyle/>
          <a:p>
            <a:r>
              <a:rPr lang="en-US" dirty="0"/>
              <a:t>After studying classical BH's for years relativists  were able to write down the following laws;  </a:t>
            </a:r>
          </a:p>
          <a:p>
            <a:endParaRPr lang="en-US" sz="900" dirty="0"/>
          </a:p>
          <a:p>
            <a:r>
              <a:rPr lang="en-US" dirty="0"/>
              <a:t>First Law: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	d M = K </a:t>
            </a:r>
            <a:r>
              <a:rPr lang="en-US" dirty="0" err="1"/>
              <a:t>dA</a:t>
            </a:r>
            <a:r>
              <a:rPr lang="en-US" dirty="0"/>
              <a:t>+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</a:t>
            </a:r>
            <a:r>
              <a:rPr lang="en-US" dirty="0" err="1"/>
              <a:t>dq</a:t>
            </a:r>
            <a:r>
              <a:rPr lang="en-US" dirty="0"/>
              <a:t>    </a:t>
            </a:r>
            <a:r>
              <a:rPr lang="en-US" dirty="0">
                <a:solidFill>
                  <a:schemeClr val="accent1"/>
                </a:solidFill>
                <a:sym typeface="Symbol" pitchFamily="18" charset="2"/>
              </a:rPr>
              <a:t>  </a:t>
            </a:r>
            <a:r>
              <a:rPr lang="en-US" dirty="0"/>
              <a:t>d U = T </a:t>
            </a:r>
            <a:r>
              <a:rPr lang="en-US" dirty="0" err="1"/>
              <a:t>dS</a:t>
            </a:r>
            <a:r>
              <a:rPr lang="en-US" dirty="0"/>
              <a:t>- </a:t>
            </a:r>
            <a:r>
              <a:rPr lang="en-US" dirty="0" err="1"/>
              <a:t>Pd</a:t>
            </a:r>
            <a:r>
              <a:rPr lang="en-US" dirty="0" err="1">
                <a:sym typeface="Symbol" pitchFamily="18" charset="2"/>
              </a:rPr>
              <a:t>V</a:t>
            </a:r>
            <a:endParaRPr lang="en-US" dirty="0"/>
          </a:p>
          <a:p>
            <a:endParaRPr lang="en-US" sz="900" dirty="0"/>
          </a:p>
          <a:p>
            <a:r>
              <a:rPr lang="en-US" dirty="0"/>
              <a:t>Second Law: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	d A  </a:t>
            </a:r>
            <a:r>
              <a:rPr lang="en-US" dirty="0">
                <a:sym typeface="Symbol" pitchFamily="18" charset="2"/>
              </a:rPr>
              <a:t> 0     		 </a:t>
            </a:r>
            <a:r>
              <a:rPr lang="en-US" dirty="0">
                <a:solidFill>
                  <a:schemeClr val="accent1"/>
                </a:solidFill>
                <a:sym typeface="Symbol" pitchFamily="18" charset="2"/>
              </a:rPr>
              <a:t>   </a:t>
            </a:r>
            <a:r>
              <a:rPr lang="en-US" dirty="0"/>
              <a:t>d S  </a:t>
            </a:r>
            <a:r>
              <a:rPr lang="en-US" dirty="0">
                <a:sym typeface="Symbol" pitchFamily="18" charset="2"/>
              </a:rPr>
              <a:t> 0 </a:t>
            </a:r>
          </a:p>
          <a:p>
            <a:pPr>
              <a:buFont typeface="Symbol" pitchFamily="18" charset="2"/>
              <a:buNone/>
            </a:pPr>
            <a:endParaRPr lang="en-US" sz="900" dirty="0">
              <a:sym typeface="Symbol" pitchFamily="18" charset="2"/>
            </a:endParaRPr>
          </a:p>
          <a:p>
            <a:r>
              <a:rPr lang="en-US" dirty="0"/>
              <a:t>Bekenstein in 1972 argued that the entropy of a BH  S~ A </a:t>
            </a:r>
            <a:r>
              <a:rPr lang="en-US" dirty="0">
                <a:sym typeface="Symbol" pitchFamily="18" charset="2"/>
              </a:rPr>
              <a:t> 0. But can we interpret it as the statistical entropy of a BH?</a:t>
            </a:r>
          </a:p>
          <a:p>
            <a:pPr>
              <a:buFont typeface="Symbol" pitchFamily="18" charset="2"/>
              <a:buNone/>
            </a:pPr>
            <a:endParaRPr lang="en-US" sz="1200" dirty="0">
              <a:sym typeface="Symbol" pitchFamily="18" charset="2"/>
            </a:endParaRPr>
          </a:p>
          <a:p>
            <a:r>
              <a:rPr lang="en-US" dirty="0"/>
              <a:t>This is not consistent, since a thermal object must exchange radiations with its surrounding in order to maintain any thermal equilibrium.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160020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en-US" sz="3200" dirty="0">
                <a:sym typeface="Symbol" pitchFamily="18" charset="2"/>
              </a:rPr>
              <a:t>	</a:t>
            </a:r>
            <a:r>
              <a:rPr lang="en-US" sz="3200" dirty="0">
                <a:solidFill>
                  <a:schemeClr val="accent1"/>
                </a:solidFill>
                <a:sym typeface="Symbol" pitchFamily="18" charset="2"/>
              </a:rPr>
              <a:t>1- A Quantum Calculation</a:t>
            </a:r>
          </a:p>
          <a:p>
            <a:pPr>
              <a:buFont typeface="Symbol" pitchFamily="18" charset="2"/>
              <a:buNone/>
            </a:pPr>
            <a:endParaRPr lang="en-US" sz="9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 1975, Hawking showed that by quantizing matter fields and keeping gravity classical (semi-classical) a BH must radiates thermally due to quantum effects.</a:t>
            </a:r>
          </a:p>
          <a:p>
            <a:endParaRPr lang="en-US" sz="900" dirty="0">
              <a:sym typeface="Symbol" pitchFamily="18" charset="2"/>
            </a:endParaRPr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38200"/>
          </a:xfrm>
          <a:noFill/>
          <a:ln/>
        </p:spPr>
        <p:txBody>
          <a:bodyPr/>
          <a:lstStyle/>
          <a:p>
            <a:pPr algn="ctr"/>
            <a:r>
              <a:rPr lang="en-US"/>
              <a:t>II- Quantum Effects and Black Holes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562600" y="3968750"/>
            <a:ext cx="384175" cy="2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40934" y="3565525"/>
            <a:ext cx="1447800" cy="336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BH horizon</a:t>
            </a: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715000" y="3733800"/>
            <a:ext cx="1981200" cy="16002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85" name="AutoShape 41"/>
          <p:cNvCxnSpPr>
            <a:cxnSpLocks noChangeShapeType="1"/>
            <a:stCxn id="6183" idx="7"/>
            <a:endCxn id="6189" idx="0"/>
          </p:cNvCxnSpPr>
          <p:nvPr/>
        </p:nvCxnSpPr>
        <p:spPr bwMode="auto">
          <a:xfrm flipH="1">
            <a:off x="6784975" y="3968750"/>
            <a:ext cx="620713" cy="29845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87" name="AutoShape 43"/>
          <p:cNvCxnSpPr>
            <a:cxnSpLocks noChangeShapeType="1"/>
          </p:cNvCxnSpPr>
          <p:nvPr/>
        </p:nvCxnSpPr>
        <p:spPr bwMode="auto">
          <a:xfrm>
            <a:off x="7391400" y="3962400"/>
            <a:ext cx="685800" cy="45720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553200" y="4267200"/>
            <a:ext cx="46355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 </a:t>
            </a:r>
            <a:r>
              <a:rPr lang="en-US" baseline="30000"/>
              <a:t>-</a:t>
            </a:r>
            <a:endParaRPr lang="en-US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053388" y="4267200"/>
            <a:ext cx="509587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 </a:t>
            </a:r>
            <a:r>
              <a:rPr lang="en-US" baseline="30000"/>
              <a:t>+</a:t>
            </a:r>
            <a:endParaRPr lang="en-US"/>
          </a:p>
        </p:txBody>
      </p:sp>
      <p:cxnSp>
        <p:nvCxnSpPr>
          <p:cNvPr id="6191" name="AutoShape 47"/>
          <p:cNvCxnSpPr>
            <a:cxnSpLocks noChangeShapeType="1"/>
            <a:endCxn id="6193" idx="0"/>
          </p:cNvCxnSpPr>
          <p:nvPr/>
        </p:nvCxnSpPr>
        <p:spPr bwMode="auto">
          <a:xfrm>
            <a:off x="7696200" y="4648200"/>
            <a:ext cx="484188" cy="45720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92" name="AutoShape 48"/>
          <p:cNvCxnSpPr>
            <a:cxnSpLocks noChangeShapeType="1"/>
            <a:endCxn id="6194" idx="0"/>
          </p:cNvCxnSpPr>
          <p:nvPr/>
        </p:nvCxnSpPr>
        <p:spPr bwMode="auto">
          <a:xfrm flipH="1">
            <a:off x="6807993" y="4648200"/>
            <a:ext cx="886622" cy="7620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8024736" y="5105400"/>
            <a:ext cx="311304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</a:t>
            </a:r>
            <a:endParaRPr lang="en-US" dirty="0"/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6652341" y="4724400"/>
            <a:ext cx="311304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</a:t>
            </a:r>
            <a:endParaRPr lang="en-US" dirty="0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1295400" y="3276600"/>
            <a:ext cx="0" cy="13716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1447800" y="3429000"/>
            <a:ext cx="0" cy="13716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1600200" y="3581400"/>
            <a:ext cx="0" cy="13716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1752600" y="3733800"/>
            <a:ext cx="0" cy="13716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229724" y="3619500"/>
            <a:ext cx="100330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 field</a:t>
            </a:r>
          </a:p>
        </p:txBody>
      </p:sp>
      <p:cxnSp>
        <p:nvCxnSpPr>
          <p:cNvPr id="6201" name="AutoShape 57"/>
          <p:cNvCxnSpPr>
            <a:cxnSpLocks noChangeShapeType="1"/>
          </p:cNvCxnSpPr>
          <p:nvPr/>
        </p:nvCxnSpPr>
        <p:spPr bwMode="auto">
          <a:xfrm>
            <a:off x="1828800" y="5181600"/>
            <a:ext cx="609600" cy="30480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02" name="AutoShape 58"/>
          <p:cNvCxnSpPr>
            <a:cxnSpLocks noChangeShapeType="1"/>
          </p:cNvCxnSpPr>
          <p:nvPr/>
        </p:nvCxnSpPr>
        <p:spPr bwMode="auto">
          <a:xfrm flipH="1">
            <a:off x="1143000" y="5181600"/>
            <a:ext cx="533400" cy="304800"/>
          </a:xfrm>
          <a:prstGeom prst="straightConnector1">
            <a:avLst/>
          </a:prstGeom>
          <a:noFill/>
          <a:ln w="12700" cap="sq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2514600" y="5334000"/>
            <a:ext cx="60960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 </a:t>
            </a:r>
            <a:r>
              <a:rPr lang="en-US" baseline="30000"/>
              <a:t>-</a:t>
            </a:r>
            <a:endParaRPr lang="en-US"/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33400" y="5410200"/>
            <a:ext cx="60960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 </a:t>
            </a:r>
            <a:r>
              <a:rPr lang="en-US" baseline="30000"/>
              <a:t>+</a:t>
            </a:r>
            <a:endParaRPr lang="en-US"/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5486400" y="5943600"/>
            <a:ext cx="2590800" cy="3667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Strong G field effect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838200" y="6019800"/>
            <a:ext cx="2590800" cy="3667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Strong E field effect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00DE2B-7395-0817-C7BA-0246037ABECD}"/>
              </a:ext>
            </a:extLst>
          </p:cNvPr>
          <p:cNvSpPr txBox="1"/>
          <p:nvPr/>
        </p:nvSpPr>
        <p:spPr>
          <a:xfrm>
            <a:off x="3452736" y="4800600"/>
            <a:ext cx="187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T</a:t>
            </a:r>
            <a:r>
              <a:rPr lang="en-US" baseline="-25000" dirty="0">
                <a:solidFill>
                  <a:srgbClr val="FF0000"/>
                </a:solidFill>
                <a:highlight>
                  <a:srgbClr val="FFFF00"/>
                </a:highlight>
              </a:rPr>
              <a:t>H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=1/8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sym typeface="Symbol" panose="05050102010706020507" pitchFamily="18" charset="2"/>
              </a:rPr>
              <a:t>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GM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"/>
            <a:ext cx="7924800" cy="1143000"/>
          </a:xfrm>
        </p:spPr>
        <p:txBody>
          <a:bodyPr/>
          <a:lstStyle/>
          <a:p>
            <a:r>
              <a:rPr lang="en-US" dirty="0">
                <a:sym typeface="Symbol" pitchFamily="18" charset="2"/>
              </a:rPr>
              <a:t>Later he argued that this radiation violates unitarity which shows that BH is losing information, this is known as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"information loss paradox"</a:t>
            </a:r>
            <a:r>
              <a:rPr lang="en-US" dirty="0">
                <a:sym typeface="Symbol" pitchFamily="18" charset="2"/>
              </a:rPr>
              <a:t>.</a:t>
            </a:r>
          </a:p>
          <a:p>
            <a:endParaRPr lang="en-US" sz="900" dirty="0">
              <a:sym typeface="Symbol" pitchFamily="18" charset="2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Symbol" pitchFamily="18" charset="2"/>
              <a:buNone/>
            </a:pP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	|</a:t>
            </a:r>
            <a:r>
              <a:rPr lang="en-US" i="1" dirty="0"/>
              <a:t>out</a:t>
            </a:r>
            <a:r>
              <a:rPr lang="en-US" dirty="0"/>
              <a:t> &gt; = </a:t>
            </a:r>
            <a:r>
              <a:rPr lang="en-US" i="1" dirty="0">
                <a:latin typeface="Algerian" panose="04020705040A02060702" pitchFamily="82" charset="0"/>
              </a:rPr>
              <a:t>U</a:t>
            </a:r>
            <a:r>
              <a:rPr lang="en-US" i="1" dirty="0"/>
              <a:t>  |in &gt;</a:t>
            </a:r>
            <a:r>
              <a:rPr lang="en-US" dirty="0"/>
              <a:t> 		|</a:t>
            </a:r>
            <a:r>
              <a:rPr lang="en-US" i="1" dirty="0"/>
              <a:t>in</a:t>
            </a:r>
            <a:r>
              <a:rPr lang="en-US" dirty="0"/>
              <a:t> &gt; = </a:t>
            </a:r>
            <a:r>
              <a:rPr lang="en-US" i="1" dirty="0">
                <a:latin typeface="Algerian" panose="04020705040A02060702" pitchFamily="82" charset="0"/>
              </a:rPr>
              <a:t>U</a:t>
            </a:r>
            <a:r>
              <a:rPr lang="en-US" i="1" dirty="0"/>
              <a:t> </a:t>
            </a:r>
            <a:r>
              <a:rPr lang="en-US" i="1" baseline="30000" dirty="0"/>
              <a:t>+</a:t>
            </a:r>
            <a:r>
              <a:rPr lang="en-US" i="1" dirty="0"/>
              <a:t>|out &gt;		</a:t>
            </a:r>
          </a:p>
          <a:p>
            <a:pPr>
              <a:buFont typeface="Symbol" pitchFamily="18" charset="2"/>
              <a:buNone/>
            </a:pPr>
            <a:endParaRPr lang="en-US" sz="1000" i="1" dirty="0"/>
          </a:p>
          <a:p>
            <a:r>
              <a:rPr lang="en-US" dirty="0">
                <a:sym typeface="Symbol" pitchFamily="18" charset="2"/>
              </a:rPr>
              <a:t>The consequences are severe, either to modify QM or to show that the evolution is unitary.</a:t>
            </a:r>
          </a:p>
          <a:p>
            <a:endParaRPr lang="en-US" sz="9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Let us try to understand Hawking’s argument more clearly. </a:t>
            </a: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2514600" y="2209800"/>
            <a:ext cx="381000" cy="381000"/>
          </a:xfrm>
          <a:prstGeom prst="flowChartMultidocumen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5" name="AutoShape 19"/>
          <p:cNvCxnSpPr>
            <a:cxnSpLocks noChangeShapeType="1"/>
            <a:stCxn id="19474" idx="2"/>
            <a:endCxn id="19473" idx="7"/>
          </p:cNvCxnSpPr>
          <p:nvPr/>
        </p:nvCxnSpPr>
        <p:spPr bwMode="auto">
          <a:xfrm rot="5400000">
            <a:off x="2093119" y="2556669"/>
            <a:ext cx="608012" cy="615950"/>
          </a:xfrm>
          <a:prstGeom prst="curvedConnector3">
            <a:avLst>
              <a:gd name="adj1" fmla="val 48824"/>
            </a:avLst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5257800" y="2895600"/>
            <a:ext cx="533400" cy="533400"/>
          </a:xfrm>
          <a:prstGeom prst="ellipse">
            <a:avLst/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5410200" y="3581400"/>
            <a:ext cx="2286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5410200" y="25146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4876800" y="3048000"/>
            <a:ext cx="152400" cy="228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6019800" y="3048000"/>
            <a:ext cx="1524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3352800" y="2971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1270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600200" y="1752600"/>
            <a:ext cx="1158875" cy="581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M with large S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096000" y="2133600"/>
            <a:ext cx="1158875" cy="581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Thermal radiation</a:t>
            </a:r>
          </a:p>
        </p:txBody>
      </p:sp>
      <p:sp>
        <p:nvSpPr>
          <p:cNvPr id="19487" name="AutoShape 31"/>
          <p:cNvSpPr>
            <a:spLocks noChangeArrowheads="1"/>
          </p:cNvSpPr>
          <p:nvPr/>
        </p:nvSpPr>
        <p:spPr bwMode="auto">
          <a:xfrm>
            <a:off x="3581400" y="4191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37155" y="3733800"/>
            <a:ext cx="30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animBg="1"/>
      <p:bldP spid="19476" grpId="0" animBg="1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20126</TotalTime>
  <Words>1514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Algerian</vt:lpstr>
      <vt:lpstr>Cambria Math</vt:lpstr>
      <vt:lpstr>Symbol</vt:lpstr>
      <vt:lpstr>Times New Roman</vt:lpstr>
      <vt:lpstr>Wingdings</vt:lpstr>
      <vt:lpstr>Lock And Key</vt:lpstr>
      <vt:lpstr> Black Hole Information Paradox</vt:lpstr>
      <vt:lpstr>Outline</vt:lpstr>
      <vt:lpstr>I- Classical Black Holes</vt:lpstr>
      <vt:lpstr>2- Schwarzschild Solution</vt:lpstr>
      <vt:lpstr>3- What is a Black Hole</vt:lpstr>
      <vt:lpstr>Black Hole in other Coordinates Systems</vt:lpstr>
      <vt:lpstr>5- Laws of BH Mechanics</vt:lpstr>
      <vt:lpstr>II- Quantum Effects and Black Holes</vt:lpstr>
      <vt:lpstr>PowerPoint Presentation</vt:lpstr>
      <vt:lpstr>Quantum Mechanics in Nutshell</vt:lpstr>
      <vt:lpstr>2- Hawking’s Argument</vt:lpstr>
      <vt:lpstr>3- Black Hole Complementarity</vt:lpstr>
      <vt:lpstr>  Black Hole Complementarity</vt:lpstr>
      <vt:lpstr>  Black Hole Complementarity</vt:lpstr>
      <vt:lpstr> Complementarity Argument</vt:lpstr>
      <vt:lpstr>4- Firewall Argument</vt:lpstr>
      <vt:lpstr>III- 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Homotopy Groups  &amp; Monopoles</dc:title>
  <dc:creator>adel</dc:creator>
  <cp:lastModifiedBy>adel awad</cp:lastModifiedBy>
  <cp:revision>97</cp:revision>
  <dcterms:created xsi:type="dcterms:W3CDTF">2005-03-29T18:26:19Z</dcterms:created>
  <dcterms:modified xsi:type="dcterms:W3CDTF">2022-07-20T07:16:43Z</dcterms:modified>
</cp:coreProperties>
</file>