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3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19:33:41.2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525 1 24575,'-6'2'0,"0"1"0,0-1 0,0 1 0,0 0 0,0 1 0,0 0 0,1 0 0,0 0 0,-1 0 0,2 1 0,-1 0 0,-5 6 0,2-2 0,0 1 0,1 0 0,0 0 0,1 0 0,0 1 0,0 0 0,1 0 0,1 1 0,-5 13 0,2 9 0,-7 67 0,14-93 0,-3 6 0,0 0 0,-1 1 0,0-1 0,-1-1 0,-12 23 0,10-22 0,1 1 0,0 1 0,1-1 0,-5 22 0,6-13 0,0 1 0,-2-1 0,-1-1 0,-2 1 0,0-1 0,-1 0 0,-14 23 0,14-26 0,1 0 0,1 1 0,1 0 0,1 1 0,0-1 0,-2 29 0,3-19 0,-2 0 0,-12 34 0,-18 53 15,28-83-360,-2 1 0,-1-2 0,-33 64 0,27-67-6481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4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9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9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6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0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4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D52C-99DF-4CD7-81C3-EF382210766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95788-FFBA-42CA-8DEE-F310813A4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hyperlink" Target="https://doi.org/10.1103/PhysRevD.108.064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10" Type="http://schemas.openxmlformats.org/officeDocument/2006/relationships/image" Target="../media/image37.emf"/><Relationship Id="rId4" Type="http://schemas.openxmlformats.org/officeDocument/2006/relationships/image" Target="../media/image32.emf"/><Relationship Id="rId9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Dyonic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NUT-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Adel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2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319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around Critical Points: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858"/>
            <a:ext cx="10515600" cy="488109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behavior is characterized by power law behavior for certain quantities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exponents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heat,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Ordered parameter,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Compressibility,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Pressure at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T=T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76" y="2656685"/>
            <a:ext cx="3151373" cy="833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776" y="3872542"/>
            <a:ext cx="3448820" cy="664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219" y="4839316"/>
            <a:ext cx="3710486" cy="900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219" y="6185657"/>
            <a:ext cx="3151372" cy="672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6945" y="2889477"/>
            <a:ext cx="965743" cy="367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3630" y="3982762"/>
            <a:ext cx="1372372" cy="44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6945" y="4959830"/>
            <a:ext cx="1067400" cy="6596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71530" y="6172971"/>
            <a:ext cx="1118229" cy="6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Gibbs Energy: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Gibbs energy is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dN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=-dN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transition: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=G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i="1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i="1" baseline="-25000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i="1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</a:t>
            </a:r>
            <a:r>
              <a:rPr lang="en-US" i="1" baseline="-25000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VdW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fluids we get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swallowtail behaviors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83" y="404095"/>
            <a:ext cx="5107545" cy="3174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8157"/>
            <a:ext cx="4935828" cy="313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94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Charged-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solution</a:t>
            </a:r>
            <a:r>
              <a:rPr lang="en-US" sz="36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33185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Gravitational action,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Temperature,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Mann, et. al arXiv:1205.0559.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6098" y="1991675"/>
            <a:ext cx="3869114" cy="865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87452"/>
          <a:stretch/>
        </p:blipFill>
        <p:spPr>
          <a:xfrm>
            <a:off x="1509329" y="3460981"/>
            <a:ext cx="605222" cy="945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65" y="1241112"/>
            <a:ext cx="4241422" cy="15011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3732" y="4884306"/>
            <a:ext cx="2630140" cy="10343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0284" y="5125573"/>
            <a:ext cx="544209" cy="5238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278" y="4755857"/>
            <a:ext cx="3072616" cy="10343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09628" y="4996319"/>
            <a:ext cx="1602265" cy="7823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88656" y="3429000"/>
            <a:ext cx="3321766" cy="104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3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59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Behavior of 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Ch-AdS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07" y="1407016"/>
            <a:ext cx="4828715" cy="4084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761" y="1388856"/>
            <a:ext cx="4727058" cy="409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5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6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Behavior of 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Ch-AdS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798"/>
            <a:ext cx="10515600" cy="477316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867" y="1291457"/>
            <a:ext cx="5032029" cy="4368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42" y="1445785"/>
            <a:ext cx="3151373" cy="8334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42" y="2661642"/>
            <a:ext cx="3448820" cy="664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85" y="3628416"/>
            <a:ext cx="3710486" cy="900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085" y="4974757"/>
            <a:ext cx="3151372" cy="672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7811" y="1678577"/>
            <a:ext cx="965743" cy="367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4496" y="2771862"/>
            <a:ext cx="1372372" cy="44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7811" y="3748930"/>
            <a:ext cx="1067400" cy="6596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02396" y="4962071"/>
            <a:ext cx="1118229" cy="6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9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  <a:r>
              <a:rPr lang="en-US" sz="36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64094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Metric: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regularity of the 1-form</a:t>
            </a:r>
            <a:r>
              <a:rPr lang="en-US" dirty="0"/>
              <a:t>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baseline="30000" dirty="0">
                <a:solidFill>
                  <a:srgbClr val="FF0000"/>
                </a:solidFill>
              </a:rPr>
              <a:t>*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Awad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E.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Elkhateeb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hlinkClick r:id="rId2"/>
              </a:rPr>
              <a:t>PhysRevD.108.064022</a:t>
            </a:r>
            <a:r>
              <a:rPr lang="en-US" dirty="0"/>
              <a:t> 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878" y="1223493"/>
            <a:ext cx="8306012" cy="7847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1878" y="2125967"/>
            <a:ext cx="6691850" cy="740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878" y="2849333"/>
            <a:ext cx="8001237" cy="9050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318" y="4520169"/>
            <a:ext cx="4492026" cy="17156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7030" y="5189240"/>
            <a:ext cx="1578152" cy="7736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3037" y="5189240"/>
            <a:ext cx="673993" cy="6422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9571" y="4986488"/>
            <a:ext cx="544209" cy="523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1922" y="4645364"/>
            <a:ext cx="1099101" cy="563864"/>
          </a:xfrm>
          <a:prstGeom prst="rect">
            <a:avLst/>
          </a:prstGeom>
        </p:spPr>
      </p:pic>
      <p:sp>
        <p:nvSpPr>
          <p:cNvPr id="16" name="Right Brace 15"/>
          <p:cNvSpPr/>
          <p:nvPr/>
        </p:nvSpPr>
        <p:spPr>
          <a:xfrm>
            <a:off x="5850005" y="4441203"/>
            <a:ext cx="224369" cy="15904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8384146" y="4520169"/>
            <a:ext cx="188891" cy="151148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6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Gibbs Pot. (or action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I=G/T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quantities satisfy 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619" y="1223493"/>
            <a:ext cx="5623143" cy="1078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477" y="2936384"/>
            <a:ext cx="8348518" cy="940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8270" y="4510858"/>
            <a:ext cx="7058943" cy="7525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165" y="5263680"/>
            <a:ext cx="3761315" cy="15560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1685" y="5322844"/>
            <a:ext cx="1581310" cy="4976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7213" y="5791770"/>
            <a:ext cx="2636030" cy="10279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8716" y="5991590"/>
            <a:ext cx="3157941" cy="7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04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Critical points (Canon. Case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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=0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37" y="1970468"/>
            <a:ext cx="8744754" cy="452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0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We have two </a:t>
            </a:r>
            <a:r>
              <a:rPr lang="en-US" dirty="0" err="1">
                <a:solidFill>
                  <a:srgbClr val="FF0000"/>
                </a:solidFill>
              </a:rPr>
              <a:t>c.p’s</a:t>
            </a:r>
            <a:r>
              <a:rPr lang="en-US" dirty="0">
                <a:solidFill>
                  <a:srgbClr val="FF0000"/>
                </a:solidFill>
              </a:rPr>
              <a:t> (Canon. Case):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7285"/>
            <a:ext cx="10078120" cy="428866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</p:spTree>
    <p:extLst>
      <p:ext uri="{BB962C8B-B14F-4D97-AF65-F5344CB8AC3E}">
        <p14:creationId xmlns:p14="http://schemas.microsoft.com/office/powerpoint/2010/main" val="289452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Behavior of Gibbs pot. (Canon. Case):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4250"/>
            <a:ext cx="10300764" cy="457271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</p:spTree>
    <p:extLst>
      <p:ext uri="{BB962C8B-B14F-4D97-AF65-F5344CB8AC3E}">
        <p14:creationId xmlns:p14="http://schemas.microsoft.com/office/powerpoint/2010/main" val="69636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Path Integral &amp; Thermal Field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2"/>
            <a:ext cx="10515600" cy="48118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QM PI is defined as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,t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,t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 =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D[q] e 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I[q] /h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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 e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H 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Δ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|q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q(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= q</a:t>
            </a:r>
            <a:r>
              <a:rPr lang="en-US" sz="24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&amp; q(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aseline="30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</a:rPr>
              <a:t>In QFT PI is given by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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,t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 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,t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 =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D[] e 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I[] /h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=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 e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H 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Δ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|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(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= </a:t>
            </a:r>
            <a:r>
              <a:rPr lang="en-US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&amp; 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= 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QFT at finite temp.,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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and taking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Δ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-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 =  </a:t>
            </a:r>
            <a:r>
              <a:rPr lang="el-GR" sz="45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Σ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|e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l-GR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| =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(in FT without gravity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arbitrary!)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086" y="1143794"/>
            <a:ext cx="3412901" cy="261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600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3493"/>
                <a:ext cx="10515600" cy="4953470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P-T diagram (Canon. Case):				For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q</a:t>
                </a:r>
                <a:r>
                  <a:rPr lang="en-US" i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m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i="1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3493"/>
                <a:ext cx="10515600" cy="4953470"/>
              </a:xfrm>
              <a:blipFill>
                <a:blip r:embed="rId2"/>
                <a:stretch>
                  <a:fillRect l="-1043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49" y="1664364"/>
            <a:ext cx="5233630" cy="5027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715" y="1965763"/>
            <a:ext cx="5015085" cy="462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6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Critical points (mixed Case,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baseline="-25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=0):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97" y="1661375"/>
            <a:ext cx="6258958" cy="23053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97" y="3966693"/>
            <a:ext cx="6258958" cy="274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56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We have similar results to the Canon. Case for mixed Case (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baseline="-25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=0,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1/2 &lt; 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&lt;1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r>
              <a:rPr lang="en-US" dirty="0">
                <a:solidFill>
                  <a:srgbClr val="FF0000"/>
                </a:solidFill>
              </a:rPr>
              <a:t>But for the mixed Case (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baseline="-25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=0,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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1</a:t>
            </a:r>
            <a:r>
              <a:rPr lang="en-US" dirty="0">
                <a:solidFill>
                  <a:srgbClr val="FF0000"/>
                </a:solidFill>
              </a:rPr>
              <a:t>) we have one crit. point: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TN-Phases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4" y="3403915"/>
            <a:ext cx="5525037" cy="3061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950" y="2820473"/>
            <a:ext cx="5679582" cy="3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05" y="1600623"/>
            <a:ext cx="10515600" cy="459959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 =  </a:t>
            </a:r>
            <a:r>
              <a:rPr lang="el-GR" sz="45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Σ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(g,)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g,| e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l-GR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|g, =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l-GR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(with gravity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not arbitrary!)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and </a:t>
            </a: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 must be regular!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688" y="3266408"/>
            <a:ext cx="2210687" cy="1990969"/>
            <a:chOff x="373487" y="3501809"/>
            <a:chExt cx="3490175" cy="3220962"/>
          </a:xfrm>
        </p:grpSpPr>
        <p:sp>
          <p:nvSpPr>
            <p:cNvPr id="4" name="Oval 3"/>
            <p:cNvSpPr/>
            <p:nvPr/>
          </p:nvSpPr>
          <p:spPr>
            <a:xfrm>
              <a:off x="1918952" y="4997003"/>
              <a:ext cx="399245" cy="3863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73487" y="3593206"/>
              <a:ext cx="3490175" cy="31295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48633" y="5355273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= r</a:t>
              </a:r>
              <a:r>
                <a: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4303" y="3501809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=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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5338464" y="2506662"/>
            <a:ext cx="6853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metric (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i</a:t>
            </a:r>
            <a:r>
              <a:rPr lang="el-GR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= r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f(r) d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+1/f(r) dr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+…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cs typeface="Times New Roman" panose="02020603050405020304" pitchFamily="18" charset="0"/>
              </a:rPr>
              <a:t>Where, f= f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+f’ (r-r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)+…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cs typeface="Times New Roman" panose="02020603050405020304" pitchFamily="18" charset="0"/>
              </a:rPr>
              <a:t>f’ (r-r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+1/(</a:t>
            </a:r>
            <a:r>
              <a:rPr lang="en-US" i="1" dirty="0">
                <a:cs typeface="Times New Roman" panose="02020603050405020304" pitchFamily="18" charset="0"/>
              </a:rPr>
              <a:t>f’ (r-r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dr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+…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>
                <a:cs typeface="Times New Roman" panose="02020603050405020304" pitchFamily="18" charset="0"/>
              </a:rPr>
              <a:t>dR</a:t>
            </a:r>
            <a:r>
              <a:rPr lang="en-US" i="1" dirty="0">
                <a:cs typeface="Times New Roman" panose="02020603050405020304" pitchFamily="18" charset="0"/>
              </a:rPr>
              <a:t>=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f’ (r-r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-1/2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R=2 [ </a:t>
            </a:r>
            <a:r>
              <a:rPr lang="en-US" i="1" dirty="0">
                <a:cs typeface="Times New Roman" panose="02020603050405020304" pitchFamily="18" charset="0"/>
              </a:rPr>
              <a:t>(r-r</a:t>
            </a:r>
            <a:r>
              <a:rPr lang="en-US" i="1" baseline="-25000" dirty="0">
                <a:cs typeface="Times New Roman" panose="02020603050405020304" pitchFamily="18" charset="0"/>
              </a:rPr>
              <a:t>0</a:t>
            </a:r>
            <a:r>
              <a:rPr lang="en-US" i="1" dirty="0">
                <a:cs typeface="Times New Roman" panose="02020603050405020304" pitchFamily="18" charset="0"/>
              </a:rPr>
              <a:t>)/f’ ]</a:t>
            </a:r>
            <a:r>
              <a:rPr lang="en-US" i="1" baseline="30000" dirty="0">
                <a:cs typeface="Times New Roman" panose="02020603050405020304" pitchFamily="18" charset="0"/>
              </a:rPr>
              <a:t>1/2</a:t>
            </a:r>
            <a:endParaRPr lang="en-US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d(</a:t>
            </a:r>
            <a:r>
              <a:rPr lang="en-US" i="1" dirty="0">
                <a:cs typeface="Times New Roman" panose="02020603050405020304" pitchFamily="18" charset="0"/>
              </a:rPr>
              <a:t>f’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/2)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+dR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+…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Compare with 2-dim conical space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+dR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l-G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]=2[</a:t>
            </a:r>
            <a:r>
              <a:rPr 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 ]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f’=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4/</a:t>
            </a:r>
            <a:r>
              <a:rPr lang="en-US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f’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Path Integral &amp; Regularity Conditions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945460" y="3372775"/>
            <a:ext cx="1881809" cy="1789042"/>
            <a:chOff x="3352799" y="3246784"/>
            <a:chExt cx="1881809" cy="1789042"/>
          </a:xfrm>
        </p:grpSpPr>
        <p:sp>
          <p:nvSpPr>
            <p:cNvPr id="13" name="Oval 12"/>
            <p:cNvSpPr/>
            <p:nvPr/>
          </p:nvSpPr>
          <p:spPr>
            <a:xfrm>
              <a:off x="3352799" y="3246784"/>
              <a:ext cx="1881809" cy="3329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6"/>
            </p:cNvCxnSpPr>
            <p:nvPr/>
          </p:nvCxnSpPr>
          <p:spPr>
            <a:xfrm flipH="1">
              <a:off x="4161184" y="3413282"/>
              <a:ext cx="1073424" cy="1622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3" idx="2"/>
            </p:cNvCxnSpPr>
            <p:nvPr/>
          </p:nvCxnSpPr>
          <p:spPr>
            <a:xfrm>
              <a:off x="3352799" y="3413282"/>
              <a:ext cx="808385" cy="1622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1505" y="5622961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BH boundaries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52206" y="5508349"/>
            <a:ext cx="2024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2-dim conical space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(R,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) coordinates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170B2C4B-F5D0-2C30-B8C3-F7536B9A3E30}"/>
                  </a:ext>
                </a:extLst>
              </p14:cNvPr>
              <p14:cNvContentPartPr/>
              <p14:nvPr/>
            </p14:nvContentPartPr>
            <p14:xfrm>
              <a:off x="6911752" y="3514342"/>
              <a:ext cx="189360" cy="498960"/>
            </p14:xfrm>
          </p:contentPart>
        </mc:Choice>
        <mc:Fallback xmlns=""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170B2C4B-F5D0-2C30-B8C3-F7536B9A3E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03112" y="3505702"/>
                <a:ext cx="207000" cy="51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59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891838" cy="5318973"/>
          </a:xfrm>
        </p:spPr>
        <p:txBody>
          <a:bodyPr>
            <a:normAutofit/>
          </a:bodyPr>
          <a:lstStyle/>
          <a:p>
            <a:r>
              <a:rPr lang="en-US" dirty="0">
                <a:cs typeface="+mj-cs"/>
              </a:rPr>
              <a:t>Gauge pot. regularity conditions;</a:t>
            </a:r>
          </a:p>
          <a:p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elec</a:t>
            </a:r>
            <a:r>
              <a:rPr lang="en-US" dirty="0">
                <a:cs typeface="+mj-cs"/>
              </a:rPr>
              <a:t> =(-q/</a:t>
            </a:r>
            <a:r>
              <a:rPr lang="en-US" dirty="0" err="1">
                <a:cs typeface="+mj-cs"/>
              </a:rPr>
              <a:t>r+c</a:t>
            </a:r>
            <a:r>
              <a:rPr lang="en-US" dirty="0">
                <a:cs typeface="+mj-cs"/>
              </a:rPr>
              <a:t>) dt, as r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, </a:t>
            </a:r>
            <a:r>
              <a:rPr lang="en-US" dirty="0">
                <a:cs typeface="+mj-cs"/>
                <a:sym typeface="Wingdings" panose="05000000000000000000" pitchFamily="2" charset="2"/>
              </a:rPr>
              <a:t>|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elec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|</a:t>
            </a:r>
            <a:r>
              <a:rPr lang="en-US" baseline="30000" dirty="0">
                <a:cs typeface="+mj-cs"/>
              </a:rPr>
              <a:t>2</a:t>
            </a:r>
            <a:r>
              <a:rPr lang="en-US" dirty="0">
                <a:cs typeface="+mj-cs"/>
              </a:rPr>
              <a:t> =(-q/</a:t>
            </a:r>
            <a:r>
              <a:rPr lang="en-US" dirty="0" err="1">
                <a:cs typeface="+mj-cs"/>
              </a:rPr>
              <a:t>r+c</a:t>
            </a:r>
            <a:r>
              <a:rPr lang="en-US" dirty="0">
                <a:cs typeface="+mj-cs"/>
              </a:rPr>
              <a:t>) /f (reg. only if )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   c = 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=q/r</a:t>
            </a:r>
            <a:r>
              <a:rPr lang="en-US" baseline="-25000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0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!</a:t>
            </a:r>
            <a:r>
              <a:rPr lang="en-US" dirty="0">
                <a:solidFill>
                  <a:srgbClr val="FF0000"/>
                </a:solidFill>
                <a:cs typeface="+mj-cs"/>
              </a:rPr>
              <a:t> </a:t>
            </a:r>
          </a:p>
          <a:p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elec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=(-q/</a:t>
            </a:r>
            <a:r>
              <a:rPr lang="en-US" dirty="0" err="1">
                <a:cs typeface="+mj-cs"/>
              </a:rPr>
              <a:t>r+c</a:t>
            </a:r>
            <a:r>
              <a:rPr lang="en-US" dirty="0">
                <a:cs typeface="+mj-cs"/>
              </a:rPr>
              <a:t>) dt, as r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, </a:t>
            </a:r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elec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=c dt (reg.)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c = 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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 is fixed!</a:t>
            </a:r>
            <a:r>
              <a:rPr lang="en-US" dirty="0">
                <a:solidFill>
                  <a:srgbClr val="FF0000"/>
                </a:solidFill>
                <a:cs typeface="+mj-cs"/>
              </a:rPr>
              <a:t> (grand. Canon. Ens.) since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I=I(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g,A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)=I(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g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,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 ).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+mj-cs"/>
            </a:endParaRPr>
          </a:p>
          <a:p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mag</a:t>
            </a:r>
            <a:r>
              <a:rPr lang="en-US" dirty="0">
                <a:cs typeface="+mj-cs"/>
              </a:rPr>
              <a:t> =(p cos(</a:t>
            </a:r>
            <a:r>
              <a:rPr lang="en-US" dirty="0">
                <a:cs typeface="+mj-cs"/>
                <a:sym typeface="Symbol" panose="05050102010706020507" pitchFamily="18" charset="2"/>
              </a:rPr>
              <a:t>)</a:t>
            </a:r>
            <a:r>
              <a:rPr lang="en-US" dirty="0">
                <a:cs typeface="+mj-cs"/>
              </a:rPr>
              <a:t>+c’) d</a:t>
            </a:r>
            <a:r>
              <a:rPr lang="en-US" dirty="0">
                <a:cs typeface="+mj-cs"/>
                <a:sym typeface="Symbol" panose="05050102010706020507" pitchFamily="18" charset="2"/>
              </a:rPr>
              <a:t></a:t>
            </a:r>
            <a:r>
              <a:rPr lang="en-US" dirty="0">
                <a:cs typeface="+mj-cs"/>
              </a:rPr>
              <a:t>, as r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0 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is regular.</a:t>
            </a:r>
          </a:p>
          <a:p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mag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=(p cos(</a:t>
            </a:r>
            <a:r>
              <a:rPr lang="en-US" dirty="0">
                <a:cs typeface="+mj-cs"/>
                <a:sym typeface="Symbol" panose="05050102010706020507" pitchFamily="18" charset="2"/>
              </a:rPr>
              <a:t>)</a:t>
            </a:r>
            <a:r>
              <a:rPr lang="en-US" dirty="0">
                <a:cs typeface="+mj-cs"/>
              </a:rPr>
              <a:t>+c’) d</a:t>
            </a:r>
            <a:r>
              <a:rPr lang="en-US" dirty="0">
                <a:cs typeface="+mj-cs"/>
                <a:sym typeface="Symbol" panose="05050102010706020507" pitchFamily="18" charset="2"/>
              </a:rPr>
              <a:t></a:t>
            </a:r>
            <a:r>
              <a:rPr lang="en-US" dirty="0">
                <a:cs typeface="+mj-cs"/>
              </a:rPr>
              <a:t> , as r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, 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 p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 is fixed!</a:t>
            </a:r>
            <a:r>
              <a:rPr lang="en-US" dirty="0">
                <a:solidFill>
                  <a:srgbClr val="FF0000"/>
                </a:solidFill>
                <a:cs typeface="+mj-cs"/>
              </a:rPr>
              <a:t> (canon. Ens.). I=I(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g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b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,</a:t>
            </a:r>
            <a:r>
              <a:rPr lang="en-US" dirty="0" err="1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).</a:t>
            </a:r>
            <a:endParaRPr lang="en-US" dirty="0">
              <a:solidFill>
                <a:srgbClr val="FF0000"/>
              </a:solidFill>
              <a:cs typeface="+mj-cs"/>
            </a:endParaRPr>
          </a:p>
          <a:p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mag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=(p cos(</a:t>
            </a:r>
            <a:r>
              <a:rPr lang="en-US" dirty="0">
                <a:cs typeface="+mj-cs"/>
                <a:sym typeface="Symbol" panose="05050102010706020507" pitchFamily="18" charset="2"/>
              </a:rPr>
              <a:t>)</a:t>
            </a:r>
            <a:r>
              <a:rPr lang="en-US" dirty="0">
                <a:cs typeface="+mj-cs"/>
              </a:rPr>
              <a:t>+c’) d</a:t>
            </a:r>
            <a:r>
              <a:rPr lang="en-US" dirty="0">
                <a:cs typeface="+mj-cs"/>
                <a:sym typeface="Symbol" panose="05050102010706020507" pitchFamily="18" charset="2"/>
              </a:rPr>
              <a:t></a:t>
            </a:r>
            <a:r>
              <a:rPr lang="en-US" dirty="0">
                <a:cs typeface="+mj-cs"/>
              </a:rPr>
              <a:t> , at 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, </a:t>
            </a:r>
            <a:r>
              <a:rPr lang="en-US" dirty="0">
                <a:cs typeface="+mj-cs"/>
                <a:sym typeface="Symbol" panose="05050102010706020507" pitchFamily="18" charset="2"/>
              </a:rPr>
              <a:t>=0,</a:t>
            </a:r>
            <a:r>
              <a:rPr lang="en-US" i="1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 ,</a:t>
            </a:r>
            <a:r>
              <a:rPr lang="en-US" dirty="0">
                <a:latin typeface="Times New Roman" panose="02020603050405020304" pitchFamily="18" charset="0"/>
                <a:cs typeface="+mj-cs"/>
                <a:sym typeface="Symbol" panose="05050102010706020507" pitchFamily="18" charset="2"/>
              </a:rPr>
              <a:t> </a:t>
            </a:r>
            <a:r>
              <a:rPr lang="en-US" dirty="0">
                <a:cs typeface="+mj-cs"/>
                <a:sym typeface="Wingdings" panose="05000000000000000000" pitchFamily="2" charset="2"/>
              </a:rPr>
              <a:t>|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</a:t>
            </a:r>
            <a:r>
              <a:rPr lang="en-US" baseline="-25000" dirty="0" err="1">
                <a:cs typeface="+mj-cs"/>
              </a:rPr>
              <a:t>mag</a:t>
            </a:r>
            <a:r>
              <a:rPr lang="en-US" baseline="-25000" dirty="0">
                <a:cs typeface="+mj-cs"/>
              </a:rPr>
              <a:t> </a:t>
            </a:r>
            <a:r>
              <a:rPr lang="en-US" dirty="0">
                <a:cs typeface="+mj-cs"/>
              </a:rPr>
              <a:t>|</a:t>
            </a:r>
            <a:r>
              <a:rPr lang="en-US" baseline="30000" dirty="0">
                <a:cs typeface="+mj-cs"/>
              </a:rPr>
              <a:t>2</a:t>
            </a:r>
            <a:r>
              <a:rPr lang="en-US" dirty="0">
                <a:cs typeface="+mj-cs"/>
              </a:rPr>
              <a:t> =(p cos(</a:t>
            </a:r>
            <a:r>
              <a:rPr lang="en-US" dirty="0">
                <a:cs typeface="+mj-cs"/>
                <a:sym typeface="Symbol" panose="05050102010706020507" pitchFamily="18" charset="2"/>
              </a:rPr>
              <a:t>)</a:t>
            </a:r>
            <a:r>
              <a:rPr lang="en-US" dirty="0">
                <a:cs typeface="+mj-cs"/>
              </a:rPr>
              <a:t>+c’)</a:t>
            </a:r>
            <a:r>
              <a:rPr lang="en-US" baseline="30000" dirty="0">
                <a:cs typeface="+mj-cs"/>
              </a:rPr>
              <a:t>2</a:t>
            </a:r>
            <a:r>
              <a:rPr lang="en-US" dirty="0">
                <a:cs typeface="+mj-cs"/>
              </a:rPr>
              <a:t> /sin(</a:t>
            </a:r>
            <a:r>
              <a:rPr lang="en-US" dirty="0">
                <a:cs typeface="+mj-cs"/>
                <a:sym typeface="Symbol" panose="05050102010706020507" pitchFamily="18" charset="2"/>
              </a:rPr>
              <a:t>)</a:t>
            </a:r>
            <a:r>
              <a:rPr lang="en-US" baseline="30000" dirty="0">
                <a:cs typeface="+mj-cs"/>
              </a:rPr>
              <a:t>2</a:t>
            </a:r>
            <a:r>
              <a:rPr lang="en-US" dirty="0">
                <a:cs typeface="+mj-cs"/>
              </a:rPr>
              <a:t>, (reg. only if ) </a:t>
            </a:r>
            <a:r>
              <a:rPr lang="en-US" dirty="0">
                <a:cs typeface="+mj-cs"/>
                <a:sym typeface="Wingdings" panose="05000000000000000000" pitchFamily="2" charset="2"/>
              </a:rPr>
              <a:t>  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c’ = </a:t>
            </a:r>
            <a:r>
              <a:rPr lang="en-US" dirty="0">
                <a:solidFill>
                  <a:srgbClr val="FF0000"/>
                </a:solidFill>
                <a:cs typeface="+mj-cs"/>
                <a:sym typeface="Symbol" panose="05050102010706020507" pitchFamily="18" charset="2"/>
              </a:rPr>
              <a:t> p</a:t>
            </a:r>
            <a:r>
              <a:rPr lang="en-US" dirty="0">
                <a:solidFill>
                  <a:srgbClr val="FF0000"/>
                </a:solidFill>
                <a:cs typeface="+mj-cs"/>
                <a:sym typeface="Wingdings" panose="05000000000000000000" pitchFamily="2" charset="2"/>
              </a:rPr>
              <a:t>!</a:t>
            </a:r>
            <a:r>
              <a:rPr lang="en-US" dirty="0">
                <a:solidFill>
                  <a:srgbClr val="FF0000"/>
                </a:solidFill>
                <a:cs typeface="+mj-cs"/>
              </a:rPr>
              <a:t>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Work term in 1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st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law,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+mj-cs"/>
                <a:sym typeface="Symbol" panose="05050102010706020507" pitchFamily="18" charset="2"/>
              </a:rPr>
              <a:t>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+mj-cs"/>
                <a:sym typeface="Symbol" panose="05050102010706020507" pitchFamily="18" charset="2"/>
              </a:rPr>
              <a:t>dQ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+mj-cs"/>
                <a:sym typeface="Symbol" panose="05050102010706020507" pitchFamily="18" charset="2"/>
              </a:rPr>
              <a:t> =  d(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+mj-cs"/>
                <a:sym typeface="Symbol" panose="05050102010706020507" pitchFamily="18" charset="2"/>
              </a:rPr>
              <a:t>eN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+mj-cs"/>
                <a:sym typeface="Symbol" panose="05050102010706020507" pitchFamily="18" charset="2"/>
              </a:rPr>
              <a:t>) =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+mj-cs"/>
              </a:rPr>
              <a:t>μ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+mj-cs"/>
              </a:rPr>
              <a:t>dN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Path Integral &amp; Regularity Conditions</a:t>
            </a:r>
          </a:p>
        </p:txBody>
      </p:sp>
    </p:spTree>
    <p:extLst>
      <p:ext uri="{BB962C8B-B14F-4D97-AF65-F5344CB8AC3E}">
        <p14:creationId xmlns:p14="http://schemas.microsoft.com/office/powerpoint/2010/main" val="88633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212" y="1873878"/>
            <a:ext cx="10881575" cy="451263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ignoring quant. corrections, the PI is dominated by saddle point approximation, in this limit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exp(-I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exp(-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for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 = U-TS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Helmholtz pot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exp(-I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exp(-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for </a:t>
            </a:r>
            <a:r>
              <a:rPr lang="en-US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 Canon.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 = U-TS-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</a:t>
            </a:r>
            <a:r>
              <a:rPr lang="en-US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Gibbs pot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Also, internal energy and entropy are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= 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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S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</a:t>
            </a:r>
            <a:r>
              <a:rPr lang="el-G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I.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Path Integral &amp; Statistical Ensembles</a:t>
            </a:r>
          </a:p>
        </p:txBody>
      </p:sp>
    </p:spTree>
    <p:extLst>
      <p:ext uri="{BB962C8B-B14F-4D97-AF65-F5344CB8AC3E}">
        <p14:creationId xmlns:p14="http://schemas.microsoft.com/office/powerpoint/2010/main" val="92844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E84EB3-C19D-B8EF-8AD6-021BD9C9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+mj-cs"/>
              </a:rPr>
              <a:t>Our approach requires that we specify the boundary 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   values of </a:t>
            </a:r>
            <a:r>
              <a:rPr lang="en-US" dirty="0" err="1">
                <a:cs typeface="+mj-cs"/>
              </a:rPr>
              <a:t>g</a:t>
            </a:r>
            <a:r>
              <a:rPr lang="en-US" baseline="-25000" dirty="0" err="1">
                <a:cs typeface="+mj-cs"/>
              </a:rPr>
              <a:t>b</a:t>
            </a:r>
            <a:r>
              <a:rPr lang="en-US" dirty="0">
                <a:cs typeface="+mj-cs"/>
              </a:rPr>
              <a:t> and A</a:t>
            </a:r>
            <a:r>
              <a:rPr lang="en-US" baseline="-25000" dirty="0">
                <a:cs typeface="+mj-cs"/>
              </a:rPr>
              <a:t>b </a:t>
            </a:r>
            <a:r>
              <a:rPr lang="en-US" dirty="0">
                <a:cs typeface="+mj-cs"/>
              </a:rPr>
              <a:t>to construct thermodynamics.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190EFA"/>
                </a:solidFill>
                <a:cs typeface="+mj-cs"/>
              </a:rPr>
              <a:t>I=I(</a:t>
            </a:r>
            <a:r>
              <a:rPr lang="en-US" dirty="0" err="1">
                <a:solidFill>
                  <a:srgbClr val="190EFA"/>
                </a:solidFill>
                <a:cs typeface="+mj-cs"/>
              </a:rPr>
              <a:t>g</a:t>
            </a:r>
            <a:r>
              <a:rPr lang="en-US" baseline="-25000" dirty="0" err="1">
                <a:solidFill>
                  <a:srgbClr val="190EFA"/>
                </a:solidFill>
                <a:cs typeface="+mj-cs"/>
              </a:rPr>
              <a:t>b</a:t>
            </a:r>
            <a:r>
              <a:rPr lang="en-US" dirty="0" err="1">
                <a:solidFill>
                  <a:srgbClr val="190EFA"/>
                </a:solidFill>
                <a:cs typeface="+mj-cs"/>
              </a:rPr>
              <a:t>,A</a:t>
            </a:r>
            <a:r>
              <a:rPr lang="en-US" baseline="-25000" dirty="0" err="1">
                <a:solidFill>
                  <a:srgbClr val="190EFA"/>
                </a:solidFill>
                <a:cs typeface="+mj-cs"/>
              </a:rPr>
              <a:t>b</a:t>
            </a:r>
            <a:r>
              <a:rPr lang="en-US" dirty="0">
                <a:solidFill>
                  <a:srgbClr val="190EFA"/>
                </a:solidFill>
                <a:cs typeface="+mj-cs"/>
              </a:rPr>
              <a:t>)=I(</a:t>
            </a:r>
            <a:r>
              <a:rPr lang="el-GR" dirty="0">
                <a:solidFill>
                  <a:srgbClr val="190EFA"/>
                </a:solidFill>
                <a:cs typeface="+mj-cs"/>
              </a:rPr>
              <a:t>β</a:t>
            </a:r>
            <a:r>
              <a:rPr lang="en-US" dirty="0">
                <a:solidFill>
                  <a:srgbClr val="190EFA"/>
                </a:solidFill>
                <a:cs typeface="+mj-cs"/>
              </a:rPr>
              <a:t>,p,</a:t>
            </a:r>
            <a:r>
              <a:rPr lang="en-US" dirty="0">
                <a:solidFill>
                  <a:srgbClr val="190EFA"/>
                </a:solidFill>
                <a:cs typeface="+mj-cs"/>
                <a:sym typeface="Symbol" panose="05050102010706020507" pitchFamily="18" charset="2"/>
              </a:rPr>
              <a:t>)</a:t>
            </a:r>
            <a:endParaRPr lang="en-US" dirty="0">
              <a:solidFill>
                <a:srgbClr val="190EFA"/>
              </a:solidFill>
              <a:cs typeface="+mj-cs"/>
            </a:endParaRPr>
          </a:p>
          <a:p>
            <a:r>
              <a:rPr lang="en-US" dirty="0">
                <a:cs typeface="+mj-cs"/>
              </a:rPr>
              <a:t>But what if we have </a:t>
            </a:r>
            <a:r>
              <a:rPr lang="en-US" dirty="0">
                <a:solidFill>
                  <a:srgbClr val="190EFA"/>
                </a:solidFill>
                <a:cs typeface="+mj-cs"/>
              </a:rPr>
              <a:t>more than one solution </a:t>
            </a:r>
            <a:r>
              <a:rPr lang="en-US" dirty="0">
                <a:cs typeface="+mj-cs"/>
              </a:rPr>
              <a:t>that have the same boundary values.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190EFA"/>
                </a:solidFill>
                <a:cs typeface="+mj-cs"/>
              </a:rPr>
              <a:t>Z= exp(-I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1</a:t>
            </a:r>
            <a:r>
              <a:rPr lang="en-US" dirty="0">
                <a:solidFill>
                  <a:srgbClr val="190EFA"/>
                </a:solidFill>
                <a:cs typeface="+mj-cs"/>
              </a:rPr>
              <a:t>) + exp(-I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2</a:t>
            </a:r>
            <a:r>
              <a:rPr lang="en-US" dirty="0">
                <a:solidFill>
                  <a:srgbClr val="190EFA"/>
                </a:solidFill>
                <a:cs typeface="+mj-cs"/>
              </a:rPr>
              <a:t>) = = exp(-</a:t>
            </a:r>
            <a:r>
              <a:rPr lang="el-GR" dirty="0">
                <a:solidFill>
                  <a:srgbClr val="190EFA"/>
                </a:solidFill>
                <a:cs typeface="+mj-cs"/>
              </a:rPr>
              <a:t>β</a:t>
            </a:r>
            <a:r>
              <a:rPr lang="en-US" dirty="0">
                <a:solidFill>
                  <a:srgbClr val="190EFA"/>
                </a:solidFill>
                <a:cs typeface="+mj-cs"/>
              </a:rPr>
              <a:t>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1</a:t>
            </a:r>
            <a:r>
              <a:rPr lang="en-US" dirty="0">
                <a:solidFill>
                  <a:srgbClr val="190EFA"/>
                </a:solidFill>
                <a:cs typeface="+mj-cs"/>
              </a:rPr>
              <a:t>) + exp(-</a:t>
            </a:r>
            <a:r>
              <a:rPr lang="el-GR" dirty="0">
                <a:solidFill>
                  <a:srgbClr val="190EFA"/>
                </a:solidFill>
                <a:cs typeface="+mj-cs"/>
              </a:rPr>
              <a:t>β</a:t>
            </a:r>
            <a:r>
              <a:rPr lang="en-US" dirty="0">
                <a:solidFill>
                  <a:srgbClr val="190EFA"/>
                </a:solidFill>
                <a:cs typeface="+mj-cs"/>
              </a:rPr>
              <a:t>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2</a:t>
            </a:r>
            <a:r>
              <a:rPr lang="en-US" dirty="0">
                <a:solidFill>
                  <a:srgbClr val="190EFA"/>
                </a:solidFill>
                <a:cs typeface="+mj-cs"/>
              </a:rPr>
              <a:t>) </a:t>
            </a:r>
          </a:p>
          <a:p>
            <a:r>
              <a:rPr lang="en-US" dirty="0">
                <a:cs typeface="+mj-cs"/>
              </a:rPr>
              <a:t>We might have certain range of temp. in which </a:t>
            </a:r>
            <a:r>
              <a:rPr lang="en-US" dirty="0">
                <a:solidFill>
                  <a:srgbClr val="190EFA"/>
                </a:solidFill>
                <a:cs typeface="+mj-cs"/>
              </a:rPr>
              <a:t>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1</a:t>
            </a:r>
            <a:r>
              <a:rPr lang="en-US" dirty="0">
                <a:solidFill>
                  <a:srgbClr val="190EFA"/>
                </a:solidFill>
                <a:cs typeface="+mj-cs"/>
              </a:rPr>
              <a:t>&lt; 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2</a:t>
            </a:r>
            <a:r>
              <a:rPr lang="en-US" dirty="0">
                <a:cs typeface="+mj-cs"/>
              </a:rPr>
              <a:t>, then this could be reversed in another range, </a:t>
            </a:r>
            <a:r>
              <a:rPr lang="en-US" dirty="0">
                <a:solidFill>
                  <a:srgbClr val="190EFA"/>
                </a:solidFill>
                <a:cs typeface="+mj-cs"/>
              </a:rPr>
              <a:t>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2</a:t>
            </a:r>
            <a:r>
              <a:rPr lang="en-US" dirty="0">
                <a:solidFill>
                  <a:srgbClr val="190EFA"/>
                </a:solidFill>
                <a:cs typeface="+mj-cs"/>
              </a:rPr>
              <a:t>&lt; 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1</a:t>
            </a:r>
            <a:r>
              <a:rPr lang="en-US" dirty="0">
                <a:cs typeface="+mj-cs"/>
              </a:rPr>
              <a:t>. In this case we have phase transition!</a:t>
            </a:r>
          </a:p>
          <a:p>
            <a:r>
              <a:rPr lang="en-US" dirty="0">
                <a:cs typeface="+mj-cs"/>
              </a:rPr>
              <a:t>The temp. at which </a:t>
            </a:r>
            <a:r>
              <a:rPr lang="en-US" dirty="0">
                <a:solidFill>
                  <a:srgbClr val="190EFA"/>
                </a:solidFill>
                <a:cs typeface="+mj-cs"/>
              </a:rPr>
              <a:t>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1</a:t>
            </a:r>
            <a:r>
              <a:rPr lang="en-US" dirty="0">
                <a:solidFill>
                  <a:srgbClr val="190EFA"/>
                </a:solidFill>
                <a:cs typeface="+mj-cs"/>
              </a:rPr>
              <a:t>= F</a:t>
            </a:r>
            <a:r>
              <a:rPr lang="en-US" baseline="-25000" dirty="0">
                <a:solidFill>
                  <a:srgbClr val="190EFA"/>
                </a:solidFill>
                <a:cs typeface="+mj-cs"/>
              </a:rPr>
              <a:t>2</a:t>
            </a:r>
            <a:r>
              <a:rPr lang="en-US" dirty="0">
                <a:solidFill>
                  <a:srgbClr val="190EFA"/>
                </a:solidFill>
                <a:cs typeface="+mj-cs"/>
              </a:rPr>
              <a:t>, </a:t>
            </a:r>
            <a:r>
              <a:rPr lang="en-US">
                <a:solidFill>
                  <a:srgbClr val="190EFA"/>
                </a:solidFill>
                <a:cs typeface="+mj-cs"/>
              </a:rPr>
              <a:t>is the transition </a:t>
            </a:r>
            <a:r>
              <a:rPr lang="en-US" dirty="0">
                <a:solidFill>
                  <a:srgbClr val="190EFA"/>
                </a:solidFill>
                <a:cs typeface="+mj-cs"/>
              </a:rPr>
              <a:t>temp.!</a:t>
            </a:r>
            <a:endParaRPr lang="en-US" dirty="0">
              <a:cs typeface="+mj-cs"/>
            </a:endParaRPr>
          </a:p>
          <a:p>
            <a:endParaRPr lang="ar-EG" dirty="0"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2A6445-8220-E04A-8835-CE4297D9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Path Integral &amp; Phase-Transitions</a:t>
            </a:r>
          </a:p>
        </p:txBody>
      </p:sp>
      <p:sp>
        <p:nvSpPr>
          <p:cNvPr id="6" name="مخطط انسيابي: رابط 5">
            <a:extLst>
              <a:ext uri="{FF2B5EF4-FFF2-40B4-BE49-F238E27FC236}">
                <a16:creationId xmlns:a16="http://schemas.microsoft.com/office/drawing/2014/main" id="{CD1F368C-DDEF-6FE1-891C-B57E40252383}"/>
              </a:ext>
            </a:extLst>
          </p:cNvPr>
          <p:cNvSpPr/>
          <p:nvPr/>
        </p:nvSpPr>
        <p:spPr>
          <a:xfrm>
            <a:off x="9829799" y="1530371"/>
            <a:ext cx="2014539" cy="4572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قوس 7">
            <a:extLst>
              <a:ext uri="{FF2B5EF4-FFF2-40B4-BE49-F238E27FC236}">
                <a16:creationId xmlns:a16="http://schemas.microsoft.com/office/drawing/2014/main" id="{3F093F43-74BF-04E8-9BC1-B5D95134F580}"/>
              </a:ext>
            </a:extLst>
          </p:cNvPr>
          <p:cNvSpPr/>
          <p:nvPr/>
        </p:nvSpPr>
        <p:spPr>
          <a:xfrm flipV="1">
            <a:off x="9829800" y="814386"/>
            <a:ext cx="2014538" cy="1889169"/>
          </a:xfrm>
          <a:prstGeom prst="arc">
            <a:avLst>
              <a:gd name="adj1" fmla="val 1094937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432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der Waals Fluids: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of 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real gas: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v=V/N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&gt;0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represent corrections due to attractive force between molecules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b&gt;0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represent corrections due to size of molecules.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 be put as;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371" y="2318067"/>
            <a:ext cx="3659658" cy="1014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275" y="5320873"/>
            <a:ext cx="5590702" cy="73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6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Fluid’ Behavior: P-V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52" y="1825625"/>
            <a:ext cx="5617248" cy="4474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02674"/>
            <a:ext cx="5292698" cy="388675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DFD51D4-B857-EE7C-BDDE-5C696B7ED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0815" y="5929313"/>
            <a:ext cx="1422489" cy="7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2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62" y="40294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Points: P-T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consider P=P(v), then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points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solutions of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leads to </a:t>
            </a:r>
            <a:r>
              <a:rPr lang="en-US" dirty="0">
                <a:solidFill>
                  <a:srgbClr val="190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point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389" y="3449485"/>
            <a:ext cx="2858250" cy="84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565" y="5087155"/>
            <a:ext cx="5256085" cy="1089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764" y="1428750"/>
            <a:ext cx="5719548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5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1201</Words>
  <Application>Microsoft Office PowerPoint</Application>
  <PresentationFormat>شاشة عريضة</PresentationFormat>
  <Paragraphs>152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Dyonic Taub NUT-AdS Phases</vt:lpstr>
      <vt:lpstr>Euclidean Path Integral &amp; Thermal Field Theory</vt:lpstr>
      <vt:lpstr>Euclidean Path Integral &amp; Regularity Conditions</vt:lpstr>
      <vt:lpstr>Euclidean Path Integral &amp; Regularity Conditions</vt:lpstr>
      <vt:lpstr>Euclidean Path Integral &amp; Statistical Ensembles</vt:lpstr>
      <vt:lpstr>Euclidean Path Integral &amp; Phase-Transitions</vt:lpstr>
      <vt:lpstr>Van der Waals Fluids:</vt:lpstr>
      <vt:lpstr>Fluid’ Behavior: P-V diagram</vt:lpstr>
      <vt:lpstr>Critical Points: P-T diagram</vt:lpstr>
      <vt:lpstr>Behavior around Critical Points:</vt:lpstr>
      <vt:lpstr>Gibbs Energy:</vt:lpstr>
      <vt:lpstr>Charged-AdS solution*</vt:lpstr>
      <vt:lpstr>Critical Behavior of  Ch-AdS:</vt:lpstr>
      <vt:lpstr>Critical Behavior of  Ch-AdS:</vt:lpstr>
      <vt:lpstr>TN-Phases*</vt:lpstr>
      <vt:lpstr>TN-Phases</vt:lpstr>
      <vt:lpstr>TN-Phases</vt:lpstr>
      <vt:lpstr>TN-Phases</vt:lpstr>
      <vt:lpstr>TN-Phases</vt:lpstr>
      <vt:lpstr>TN-Phases</vt:lpstr>
      <vt:lpstr>TN-Phases</vt:lpstr>
      <vt:lpstr>TN-Phases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Dyonic-TN-Phases</dc:title>
  <dc:creator>Administrator</dc:creator>
  <cp:lastModifiedBy>Adel Awad</cp:lastModifiedBy>
  <cp:revision>55</cp:revision>
  <dcterms:created xsi:type="dcterms:W3CDTF">2024-02-06T12:25:43Z</dcterms:created>
  <dcterms:modified xsi:type="dcterms:W3CDTF">2024-02-08T10:23:18Z</dcterms:modified>
</cp:coreProperties>
</file>